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725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603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8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346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327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63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01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017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606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506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381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5A634-F6F9-44CE-BDE3-205DBAB97061}" type="datetimeFigureOut">
              <a:rPr lang="en-US" smtClean="0"/>
              <a:t>14/07/2016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B6A2C-8603-4F70-9C90-2EE86FB9E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40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756" y="116632"/>
            <a:ext cx="9023717" cy="57606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dirty="0" smtClean="0">
                <a:solidFill>
                  <a:schemeClr val="tx1"/>
                </a:solidFill>
                <a:latin typeface="Arial" charset="0"/>
              </a:rPr>
              <a:t>Hodgkin’s lymphoma stage I/II</a:t>
            </a:r>
          </a:p>
          <a:p>
            <a:pPr algn="ctr"/>
            <a:r>
              <a:rPr lang="en-US" altLang="en-US" b="1" dirty="0" smtClean="0">
                <a:solidFill>
                  <a:schemeClr val="tx1"/>
                </a:solidFill>
                <a:latin typeface="Arial" charset="0"/>
              </a:rPr>
              <a:t>Untreated, age 15-70</a:t>
            </a:r>
            <a:endParaRPr lang="en-US" altLang="en-US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756" y="692696"/>
            <a:ext cx="4595733" cy="7200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400" b="1" dirty="0" smtClean="0">
                <a:solidFill>
                  <a:schemeClr val="tx1"/>
                </a:solidFill>
                <a:latin typeface="Arial" charset="0"/>
              </a:rPr>
              <a:t>Favorable</a:t>
            </a:r>
          </a:p>
          <a:p>
            <a:pPr algn="ctr"/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CS I and II (max. 3 nodal areas) and &lt;50years 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and MT ratio&lt;0.35 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and ESR&lt;50 (no B symptoms) or 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ESR&lt;30 (B symptoms 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present)</a:t>
            </a:r>
            <a:endParaRPr lang="en-US" altLang="en-US" sz="1100" i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54490" y="692696"/>
            <a:ext cx="4427984" cy="7200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400" b="1" dirty="0" smtClean="0">
                <a:solidFill>
                  <a:schemeClr val="tx1"/>
                </a:solidFill>
                <a:latin typeface="Arial" charset="0"/>
              </a:rPr>
              <a:t>Unfavorable</a:t>
            </a:r>
          </a:p>
          <a:p>
            <a:pPr algn="ctr"/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CS II (</a:t>
            </a:r>
            <a:r>
              <a:rPr lang="en-US" altLang="en-US" sz="1100" i="1" dirty="0" smtClean="0">
                <a:solidFill>
                  <a:schemeClr val="tx1"/>
                </a:solidFill>
                <a:latin typeface="Calibri"/>
                <a:cs typeface="Calibri"/>
              </a:rPr>
              <a:t>≥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 4 nodal areas) or </a:t>
            </a:r>
            <a:r>
              <a:rPr lang="en-US" altLang="en-US" sz="1100" i="1" dirty="0" smtClean="0">
                <a:solidFill>
                  <a:schemeClr val="tx1"/>
                </a:solidFill>
                <a:latin typeface="Calibri"/>
                <a:cs typeface="Calibri"/>
              </a:rPr>
              <a:t>≥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50years 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or MT ratio</a:t>
            </a:r>
            <a:r>
              <a:rPr lang="en-US" altLang="en-US" sz="1100" i="1" dirty="0">
                <a:solidFill>
                  <a:schemeClr val="tx1"/>
                </a:solidFill>
                <a:cs typeface="Calibri"/>
              </a:rPr>
              <a:t>≥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0.35</a:t>
            </a:r>
          </a:p>
          <a:p>
            <a:pPr algn="ctr"/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or ESR</a:t>
            </a:r>
            <a:r>
              <a:rPr lang="en-US" altLang="en-US" sz="1100" i="1" dirty="0" smtClean="0">
                <a:solidFill>
                  <a:schemeClr val="tx1"/>
                </a:solidFill>
                <a:latin typeface="Calibri"/>
                <a:cs typeface="Calibri"/>
              </a:rPr>
              <a:t>≥</a:t>
            </a:r>
            <a:r>
              <a:rPr lang="en-US" altLang="en-US" sz="1100" i="1" dirty="0" smtClean="0">
                <a:solidFill>
                  <a:schemeClr val="tx1"/>
                </a:solidFill>
                <a:latin typeface="Arial" charset="0"/>
              </a:rPr>
              <a:t>50 (without B symptoms)</a:t>
            </a:r>
            <a:endParaRPr lang="en-US" altLang="en-US" sz="1100" i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756" y="1627032"/>
            <a:ext cx="4595733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FF0000"/>
                </a:solidFill>
              </a:rPr>
              <a:t>Randomization</a:t>
            </a:r>
            <a:endParaRPr lang="en-US" sz="1400" b="1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54488" y="1627032"/>
            <a:ext cx="4427985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FF0000"/>
                </a:solidFill>
              </a:rPr>
              <a:t>Randomization</a:t>
            </a:r>
            <a:endParaRPr lang="en-US" sz="1400" b="1" i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56" y="2996952"/>
            <a:ext cx="9031085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2 cycles ABVD + FDG-PET</a:t>
            </a:r>
          </a:p>
          <a:p>
            <a:pPr algn="ctr"/>
            <a:r>
              <a:rPr lang="en-US" sz="1200" b="1" dirty="0" smtClean="0">
                <a:solidFill>
                  <a:schemeClr val="accent1"/>
                </a:solidFill>
              </a:rPr>
              <a:t>(2</a:t>
            </a:r>
            <a:r>
              <a:rPr lang="en-US" sz="1200" b="1" baseline="30000" dirty="0" smtClean="0">
                <a:solidFill>
                  <a:schemeClr val="accent1"/>
                </a:solidFill>
              </a:rPr>
              <a:t>nd</a:t>
            </a:r>
            <a:r>
              <a:rPr lang="en-US" sz="1200" b="1" dirty="0" smtClean="0">
                <a:solidFill>
                  <a:schemeClr val="accent1"/>
                </a:solidFill>
              </a:rPr>
              <a:t> period)</a:t>
            </a:r>
            <a:endParaRPr lang="en-US" sz="1200" b="1" dirty="0">
              <a:solidFill>
                <a:schemeClr val="accent1"/>
              </a:solidFill>
            </a:endParaRPr>
          </a:p>
        </p:txBody>
      </p:sp>
      <p:cxnSp>
        <p:nvCxnSpPr>
          <p:cNvPr id="11" name="Straight Arrow Connector 10"/>
          <p:cNvCxnSpPr>
            <a:stCxn id="5" idx="2"/>
            <a:endCxn id="7" idx="0"/>
          </p:cNvCxnSpPr>
          <p:nvPr/>
        </p:nvCxnSpPr>
        <p:spPr>
          <a:xfrm>
            <a:off x="2356623" y="1412776"/>
            <a:ext cx="0" cy="21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2"/>
            <a:endCxn id="8" idx="0"/>
          </p:cNvCxnSpPr>
          <p:nvPr/>
        </p:nvCxnSpPr>
        <p:spPr>
          <a:xfrm flipH="1">
            <a:off x="6868481" y="1412776"/>
            <a:ext cx="1" cy="21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8757" y="2420888"/>
            <a:ext cx="2075453" cy="39600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  <a:t>Standard</a:t>
            </a:r>
            <a:b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</a:br>
            <a:r>
              <a:rPr lang="en-US" altLang="en-US" sz="1200" b="1" i="1" dirty="0" smtClean="0">
                <a:solidFill>
                  <a:srgbClr val="FF0000"/>
                </a:solidFill>
                <a:latin typeface="Arial" charset="0"/>
              </a:rPr>
              <a:t>(Any outcome of PET scan)</a:t>
            </a:r>
            <a:endParaRPr lang="en-US" altLang="en-US" sz="1050" i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62202" y="2420888"/>
            <a:ext cx="2286000" cy="39600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  <a:t>Experimental</a:t>
            </a:r>
            <a:b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</a:br>
            <a:r>
              <a:rPr lang="en-US" altLang="en-US" sz="1200" b="1" i="1" dirty="0" smtClean="0">
                <a:solidFill>
                  <a:srgbClr val="FF0000"/>
                </a:solidFill>
                <a:latin typeface="Arial" charset="0"/>
              </a:rPr>
              <a:t>(According </a:t>
            </a:r>
            <a:r>
              <a:rPr lang="en-US" altLang="en-US" sz="1200" b="1" i="1" dirty="0">
                <a:solidFill>
                  <a:srgbClr val="FF0000"/>
                </a:solidFill>
                <a:latin typeface="Arial" charset="0"/>
              </a:rPr>
              <a:t>to PET </a:t>
            </a:r>
            <a:r>
              <a:rPr lang="en-US" altLang="en-US" sz="1200" b="1" i="1" dirty="0" smtClean="0">
                <a:solidFill>
                  <a:srgbClr val="FF0000"/>
                </a:solidFill>
                <a:latin typeface="Arial" charset="0"/>
              </a:rPr>
              <a:t>scan)</a:t>
            </a:r>
            <a:endParaRPr lang="en-US" altLang="en-US" sz="1200" b="1" i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54490" y="2420888"/>
            <a:ext cx="2016224" cy="39600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  <a:t>Standard</a:t>
            </a:r>
            <a:b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</a:br>
            <a:r>
              <a:rPr lang="en-US" altLang="en-US" sz="1200" b="1" i="1" dirty="0" smtClean="0">
                <a:solidFill>
                  <a:srgbClr val="FF0000"/>
                </a:solidFill>
                <a:latin typeface="Arial" charset="0"/>
              </a:rPr>
              <a:t>(Any outcome of PET scan)</a:t>
            </a:r>
            <a:endParaRPr lang="en-US" altLang="en-US" sz="1050" i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796474" y="2420888"/>
            <a:ext cx="1962472" cy="39600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  <a:t>Experimental</a:t>
            </a:r>
            <a:br>
              <a:rPr lang="en-US" altLang="en-US" sz="1200" b="1" dirty="0" smtClean="0">
                <a:solidFill>
                  <a:srgbClr val="FF0000"/>
                </a:solidFill>
                <a:latin typeface="Arial" charset="0"/>
              </a:rPr>
            </a:br>
            <a:r>
              <a:rPr lang="en-US" altLang="en-US" sz="1200" b="1" i="1" dirty="0" smtClean="0">
                <a:solidFill>
                  <a:srgbClr val="FF0000"/>
                </a:solidFill>
                <a:latin typeface="Arial" charset="0"/>
              </a:rPr>
              <a:t>(According </a:t>
            </a:r>
            <a:r>
              <a:rPr lang="en-US" altLang="en-US" sz="1200" b="1" i="1" dirty="0">
                <a:solidFill>
                  <a:srgbClr val="FF0000"/>
                </a:solidFill>
                <a:latin typeface="Arial" charset="0"/>
              </a:rPr>
              <a:t>to PET </a:t>
            </a:r>
            <a:r>
              <a:rPr lang="en-US" altLang="en-US" sz="1200" b="1" i="1" dirty="0" smtClean="0">
                <a:solidFill>
                  <a:srgbClr val="FF0000"/>
                </a:solidFill>
                <a:latin typeface="Arial" charset="0"/>
              </a:rPr>
              <a:t>scan)</a:t>
            </a:r>
            <a:endParaRPr lang="en-US" altLang="en-US" sz="1200" b="1" i="1" dirty="0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19" name="Straight Arrow Connector 18"/>
          <p:cNvCxnSpPr>
            <a:stCxn id="7" idx="2"/>
            <a:endCxn id="15" idx="0"/>
          </p:cNvCxnSpPr>
          <p:nvPr/>
        </p:nvCxnSpPr>
        <p:spPr>
          <a:xfrm flipH="1">
            <a:off x="1096484" y="1934809"/>
            <a:ext cx="1260139" cy="486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7" idx="2"/>
            <a:endCxn id="16" idx="0"/>
          </p:cNvCxnSpPr>
          <p:nvPr/>
        </p:nvCxnSpPr>
        <p:spPr>
          <a:xfrm>
            <a:off x="2356623" y="1934809"/>
            <a:ext cx="848579" cy="486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8" idx="2"/>
            <a:endCxn id="18" idx="0"/>
          </p:cNvCxnSpPr>
          <p:nvPr/>
        </p:nvCxnSpPr>
        <p:spPr>
          <a:xfrm>
            <a:off x="6868481" y="1934809"/>
            <a:ext cx="909229" cy="486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8" idx="2"/>
            <a:endCxn id="17" idx="0"/>
          </p:cNvCxnSpPr>
          <p:nvPr/>
        </p:nvCxnSpPr>
        <p:spPr>
          <a:xfrm flipH="1">
            <a:off x="5662602" y="1934809"/>
            <a:ext cx="1205879" cy="486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5" name="Rounded Rectangle 34"/>
          <p:cNvSpPr/>
          <p:nvPr/>
        </p:nvSpPr>
        <p:spPr>
          <a:xfrm>
            <a:off x="471026" y="4365104"/>
            <a:ext cx="1260000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 cycle ABVD </a:t>
            </a:r>
            <a:r>
              <a:rPr lang="en-US" sz="1200" dirty="0" smtClean="0">
                <a:solidFill>
                  <a:schemeClr val="tx1"/>
                </a:solidFill>
              </a:rPr>
              <a:t/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</a:t>
            </a:r>
            <a:r>
              <a:rPr lang="en-US" sz="1200" dirty="0">
                <a:solidFill>
                  <a:schemeClr val="tx1"/>
                </a:solidFill>
              </a:rPr>
              <a:t>IN-RT 30Gy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918186" y="4365104"/>
            <a:ext cx="1260000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ABVD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3250474" y="4376970"/>
            <a:ext cx="1260000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escalated BEACOPP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39" name="Straight Arrow Connector 38"/>
          <p:cNvCxnSpPr>
            <a:stCxn id="15" idx="2"/>
            <a:endCxn id="35" idx="0"/>
          </p:cNvCxnSpPr>
          <p:nvPr/>
        </p:nvCxnSpPr>
        <p:spPr>
          <a:xfrm>
            <a:off x="1096484" y="2816888"/>
            <a:ext cx="4542" cy="1548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6" idx="2"/>
            <a:endCxn id="36" idx="0"/>
          </p:cNvCxnSpPr>
          <p:nvPr/>
        </p:nvCxnSpPr>
        <p:spPr>
          <a:xfrm flipH="1">
            <a:off x="2548186" y="2816888"/>
            <a:ext cx="657016" cy="1548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16" idx="2"/>
            <a:endCxn id="37" idx="0"/>
          </p:cNvCxnSpPr>
          <p:nvPr/>
        </p:nvCxnSpPr>
        <p:spPr>
          <a:xfrm>
            <a:off x="3205202" y="2816888"/>
            <a:ext cx="675272" cy="1560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ounded Rectangle 45"/>
          <p:cNvSpPr/>
          <p:nvPr/>
        </p:nvSpPr>
        <p:spPr>
          <a:xfrm>
            <a:off x="5033192" y="4365104"/>
            <a:ext cx="1260000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ABVD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490834" y="4365104"/>
            <a:ext cx="1260000" cy="79208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4 cycles ABVD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7822842" y="4376970"/>
            <a:ext cx="1260000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escalated BEACOPP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49" name="Straight Arrow Connector 48"/>
          <p:cNvCxnSpPr>
            <a:stCxn id="17" idx="2"/>
            <a:endCxn id="46" idx="0"/>
          </p:cNvCxnSpPr>
          <p:nvPr/>
        </p:nvCxnSpPr>
        <p:spPr>
          <a:xfrm>
            <a:off x="5662602" y="2816888"/>
            <a:ext cx="590" cy="1548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18" idx="2"/>
            <a:endCxn id="47" idx="0"/>
          </p:cNvCxnSpPr>
          <p:nvPr/>
        </p:nvCxnSpPr>
        <p:spPr>
          <a:xfrm flipH="1">
            <a:off x="7120834" y="2816888"/>
            <a:ext cx="656876" cy="1548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18" idx="2"/>
            <a:endCxn id="48" idx="0"/>
          </p:cNvCxnSpPr>
          <p:nvPr/>
        </p:nvCxnSpPr>
        <p:spPr>
          <a:xfrm>
            <a:off x="7777710" y="2816888"/>
            <a:ext cx="675132" cy="1560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2078004" y="3717032"/>
            <a:ext cx="702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i="1" dirty="0" smtClean="0">
                <a:solidFill>
                  <a:srgbClr val="0070C0"/>
                </a:solidFill>
              </a:rPr>
              <a:t>PET negative</a:t>
            </a:r>
            <a:endParaRPr lang="en-US" sz="1100" i="1" dirty="0">
              <a:solidFill>
                <a:srgbClr val="0070C0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42322" y="3717031"/>
            <a:ext cx="702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i="1" dirty="0" smtClean="0">
                <a:solidFill>
                  <a:srgbClr val="0070C0"/>
                </a:solidFill>
              </a:rPr>
              <a:t>PET positive</a:t>
            </a:r>
            <a:endParaRPr lang="en-US" sz="1100" i="1" dirty="0">
              <a:solidFill>
                <a:srgbClr val="0070C0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632580" y="3717033"/>
            <a:ext cx="702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i="1" dirty="0" smtClean="0">
                <a:solidFill>
                  <a:srgbClr val="0070C0"/>
                </a:solidFill>
              </a:rPr>
              <a:t>PET negative</a:t>
            </a:r>
            <a:endParaRPr lang="en-US" sz="1100" i="1" dirty="0">
              <a:solidFill>
                <a:srgbClr val="0070C0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696898" y="3717032"/>
            <a:ext cx="702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i="1" dirty="0" smtClean="0">
                <a:solidFill>
                  <a:srgbClr val="0070C0"/>
                </a:solidFill>
              </a:rPr>
              <a:t>PET positive</a:t>
            </a:r>
            <a:endParaRPr lang="en-US" sz="1100" i="1" dirty="0">
              <a:solidFill>
                <a:srgbClr val="0070C0"/>
              </a:solidFill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8026" y="5793398"/>
            <a:ext cx="1253000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 cycle ABVD </a:t>
            </a:r>
            <a:r>
              <a:rPr lang="en-US" sz="1200" dirty="0" smtClean="0">
                <a:solidFill>
                  <a:schemeClr val="tx1"/>
                </a:solidFill>
              </a:rPr>
              <a:t/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</a:t>
            </a:r>
            <a:r>
              <a:rPr lang="en-US" sz="1200" dirty="0">
                <a:solidFill>
                  <a:schemeClr val="tx1"/>
                </a:solidFill>
              </a:rPr>
              <a:t>IN-RT 30Gy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3257474" y="5805264"/>
            <a:ext cx="1260000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escalated BEACOPP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5040192" y="5793398"/>
            <a:ext cx="1253000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ABVD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1" name="Rounded Rectangle 100"/>
          <p:cNvSpPr/>
          <p:nvPr/>
        </p:nvSpPr>
        <p:spPr>
          <a:xfrm>
            <a:off x="7829842" y="5805264"/>
            <a:ext cx="1260000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escalated BEACOPP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35188" y="5332566"/>
            <a:ext cx="313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After amendment in 2010:</a:t>
            </a:r>
            <a:endParaRPr lang="en-US" b="1" u="sng" dirty="0"/>
          </a:p>
        </p:txBody>
      </p:sp>
      <p:sp>
        <p:nvSpPr>
          <p:cNvPr id="103" name="Rounded Rectangle 102"/>
          <p:cNvSpPr/>
          <p:nvPr/>
        </p:nvSpPr>
        <p:spPr>
          <a:xfrm>
            <a:off x="1929648" y="5805264"/>
            <a:ext cx="1253000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 cycle ABVD </a:t>
            </a:r>
            <a:r>
              <a:rPr lang="en-US" sz="1200" dirty="0" smtClean="0">
                <a:solidFill>
                  <a:schemeClr val="tx1"/>
                </a:solidFill>
              </a:rPr>
              <a:t/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</a:t>
            </a:r>
            <a:r>
              <a:rPr lang="en-US" sz="1200" dirty="0">
                <a:solidFill>
                  <a:schemeClr val="tx1"/>
                </a:solidFill>
              </a:rPr>
              <a:t>IN-RT 30Gy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6497834" y="5805264"/>
            <a:ext cx="1253000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2 cycles ABVD </a:t>
            </a:r>
            <a:br>
              <a:rPr lang="en-US" sz="1200" dirty="0" smtClean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+ IN-RT 30Gy</a:t>
            </a:r>
            <a:endParaRPr lang="en-US" sz="1200" dirty="0">
              <a:solidFill>
                <a:schemeClr val="tx1"/>
              </a:solidFill>
            </a:endParaRPr>
          </a:p>
        </p:txBody>
      </p:sp>
      <p:cxnSp>
        <p:nvCxnSpPr>
          <p:cNvPr id="106" name="Straight Connector 105"/>
          <p:cNvCxnSpPr>
            <a:stCxn id="35" idx="2"/>
            <a:endCxn id="96" idx="0"/>
          </p:cNvCxnSpPr>
          <p:nvPr/>
        </p:nvCxnSpPr>
        <p:spPr>
          <a:xfrm>
            <a:off x="1101026" y="5157192"/>
            <a:ext cx="3500" cy="636206"/>
          </a:xfrm>
          <a:prstGeom prst="line">
            <a:avLst/>
          </a:prstGeom>
          <a:ln w="19050">
            <a:solidFill>
              <a:schemeClr val="accent1">
                <a:shade val="95000"/>
                <a:satMod val="10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>
            <a:stCxn id="36" idx="2"/>
            <a:endCxn id="103" idx="0"/>
          </p:cNvCxnSpPr>
          <p:nvPr/>
        </p:nvCxnSpPr>
        <p:spPr>
          <a:xfrm>
            <a:off x="2548186" y="5157192"/>
            <a:ext cx="7962" cy="648072"/>
          </a:xfrm>
          <a:prstGeom prst="line">
            <a:avLst/>
          </a:prstGeom>
          <a:ln w="19050">
            <a:solidFill>
              <a:schemeClr val="accent1">
                <a:shade val="95000"/>
                <a:satMod val="10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>
            <a:stCxn id="37" idx="2"/>
            <a:endCxn id="98" idx="0"/>
          </p:cNvCxnSpPr>
          <p:nvPr/>
        </p:nvCxnSpPr>
        <p:spPr>
          <a:xfrm>
            <a:off x="3880474" y="5169058"/>
            <a:ext cx="7000" cy="636206"/>
          </a:xfrm>
          <a:prstGeom prst="line">
            <a:avLst/>
          </a:prstGeom>
          <a:ln w="19050">
            <a:solidFill>
              <a:schemeClr val="accent1">
                <a:shade val="95000"/>
                <a:satMod val="10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>
            <a:stCxn id="46" idx="2"/>
            <a:endCxn id="99" idx="0"/>
          </p:cNvCxnSpPr>
          <p:nvPr/>
        </p:nvCxnSpPr>
        <p:spPr>
          <a:xfrm>
            <a:off x="5663192" y="5157192"/>
            <a:ext cx="3500" cy="636206"/>
          </a:xfrm>
          <a:prstGeom prst="line">
            <a:avLst/>
          </a:prstGeom>
          <a:ln w="19050">
            <a:solidFill>
              <a:schemeClr val="accent1">
                <a:shade val="95000"/>
                <a:satMod val="10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>
            <a:stCxn id="48" idx="2"/>
            <a:endCxn id="101" idx="0"/>
          </p:cNvCxnSpPr>
          <p:nvPr/>
        </p:nvCxnSpPr>
        <p:spPr>
          <a:xfrm>
            <a:off x="8452842" y="5169058"/>
            <a:ext cx="7000" cy="636206"/>
          </a:xfrm>
          <a:prstGeom prst="line">
            <a:avLst/>
          </a:prstGeom>
          <a:ln w="19050">
            <a:solidFill>
              <a:schemeClr val="accent1">
                <a:shade val="95000"/>
                <a:satMod val="10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>
            <a:stCxn id="47" idx="2"/>
            <a:endCxn id="104" idx="0"/>
          </p:cNvCxnSpPr>
          <p:nvPr/>
        </p:nvCxnSpPr>
        <p:spPr>
          <a:xfrm>
            <a:off x="7120834" y="5157192"/>
            <a:ext cx="3500" cy="648072"/>
          </a:xfrm>
          <a:prstGeom prst="line">
            <a:avLst/>
          </a:prstGeom>
          <a:ln w="19050">
            <a:solidFill>
              <a:schemeClr val="accent1">
                <a:shade val="95000"/>
                <a:satMod val="10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536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134</Words>
  <Application>Microsoft Office PowerPoint</Application>
  <PresentationFormat>On-screen Show (4:3)</PresentationFormat>
  <Paragraphs>32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EORTC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 Collette</dc:creator>
  <cp:lastModifiedBy>Sandra Collette</cp:lastModifiedBy>
  <cp:revision>4</cp:revision>
  <dcterms:created xsi:type="dcterms:W3CDTF">2016-07-14T12:03:35Z</dcterms:created>
  <dcterms:modified xsi:type="dcterms:W3CDTF">2016-07-14T12:38:41Z</dcterms:modified>
</cp:coreProperties>
</file>