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97AB55C-CB1B-42CC-9EFD-B1D130DB169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E726D93F-2AC7-4435-AAF8-0F3D931A727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D8AE9006-822F-4402-95E3-A51E019718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B0EA69-987F-45EA-9E8F-5FC45792D5FF}" type="datetimeFigureOut">
              <a:rPr lang="de-DE" smtClean="0"/>
              <a:t>22.04.2024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A4040AA0-E139-42F7-A636-E7BE622CC8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195D4128-3FC8-41CB-994C-7D2CD769FE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CB0CB-3F20-4302-8E86-C1CA2E748B9F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7823911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76F6A49-9D1F-46A7-A946-46B9DD45FD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6064CA6D-3350-4576-BBD6-A97B6B3782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57A200E3-3303-4FF4-9721-D258CE051B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B0EA69-987F-45EA-9E8F-5FC45792D5FF}" type="datetimeFigureOut">
              <a:rPr lang="de-DE" smtClean="0"/>
              <a:t>22.04.2024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5F4BA254-E28C-488C-9001-CC828FBB70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784B6E13-1685-4C02-A5BF-DF6483ACFA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CB0CB-3F20-4302-8E86-C1CA2E748B9F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339749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3112FC8-9B5F-4330-8F07-49C43D6DEB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293FC556-1347-43FF-A3F5-14AA82E293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3F42E83F-5AA5-42E3-A8FE-6817B59F21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B0EA69-987F-45EA-9E8F-5FC45792D5FF}" type="datetimeFigureOut">
              <a:rPr lang="de-DE" smtClean="0"/>
              <a:t>22.04.2024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6FBC193B-820C-426E-A3A1-C06D20A193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8AB5C6D0-591D-4D1D-9097-8C665293FF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CB0CB-3F20-4302-8E86-C1CA2E748B9F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2784939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7B864D6-4CEB-4E4C-B7DA-0DD3C22A0A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4497A9B5-26ED-4F01-AF28-ACC4DA61BFB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7C2E3B33-27D4-45E1-A983-417023148C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0DC40CAF-AAF2-43A9-B47C-E62305A529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B0EA69-987F-45EA-9E8F-5FC45792D5FF}" type="datetimeFigureOut">
              <a:rPr lang="de-DE" smtClean="0"/>
              <a:t>22.04.2024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17B12411-5E67-4FDE-B00E-96ACE23A58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E3C23D36-9DE6-4BEC-9BE6-4142323447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CB0CB-3F20-4302-8E86-C1CA2E748B9F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639058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5B05689-61BB-4D42-AFBB-1CA100D18F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E3F03B47-A339-4A34-8949-D3BAED99EC9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5F4ABD4E-09DE-4250-9526-20D30B1358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4960E04C-C567-4CA5-A8BF-A9AB1F834F0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D220C9EE-EE35-4C7E-90B2-4FF392C1738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A0547166-58C7-4114-BB0F-03C5820A9A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B0EA69-987F-45EA-9E8F-5FC45792D5FF}" type="datetimeFigureOut">
              <a:rPr lang="de-DE" smtClean="0"/>
              <a:t>22.04.2024</a:t>
            </a:fld>
            <a:endParaRPr lang="de-DE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593CB199-62A2-4BC9-AC8F-5EB449778E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285C56D6-672F-43EB-A027-E855854189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CB0CB-3F20-4302-8E86-C1CA2E748B9F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832112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FE07FB3-7D14-4C16-A35D-348CA8A038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363BE301-EE57-4BA9-954F-F4417BAC2C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B0EA69-987F-45EA-9E8F-5FC45792D5FF}" type="datetimeFigureOut">
              <a:rPr lang="de-DE" smtClean="0"/>
              <a:t>22.04.2024</a:t>
            </a:fld>
            <a:endParaRPr lang="de-DE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E120D04A-A1F0-45A2-BCAD-A410D884D9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D529E60A-45D9-4D4E-AA62-C8110C7B2A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CB0CB-3F20-4302-8E86-C1CA2E748B9F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212469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2BB29B6E-1985-4E56-883C-EA5E7457BC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B0EA69-987F-45EA-9E8F-5FC45792D5FF}" type="datetimeFigureOut">
              <a:rPr lang="de-DE" smtClean="0"/>
              <a:t>22.04.2024</a:t>
            </a:fld>
            <a:endParaRPr lang="de-DE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1DEC0B30-7BA9-4135-A970-DE4CA00BF7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1E41760C-8E60-4732-A353-122A75624F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CB0CB-3F20-4302-8E86-C1CA2E748B9F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531597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35A2088-B113-41E0-99EE-EB74A60C0C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1742BC39-BDCF-423D-8E78-B7CD2D82D5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A5BC28DC-61F5-4B78-B0A1-F89D450CC1A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93C54A68-CC00-40BA-A186-664B98197A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B0EA69-987F-45EA-9E8F-5FC45792D5FF}" type="datetimeFigureOut">
              <a:rPr lang="de-DE" smtClean="0"/>
              <a:t>22.04.2024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F3118C55-0F86-42A4-9959-5F294EE393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5709BB36-807C-44AD-9908-4E8AD4F737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CB0CB-3F20-4302-8E86-C1CA2E748B9F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266268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6E9A7FA-07CD-4F82-AD4E-902110A37C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471B6CB0-5837-4586-AEC8-CE4EF91CF77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5743A2F2-2F1C-4DBE-A50A-CAD4BC3344B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C41E1E3B-AEEB-45E1-B009-DBA7240266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B0EA69-987F-45EA-9E8F-5FC45792D5FF}" type="datetimeFigureOut">
              <a:rPr lang="de-DE" smtClean="0"/>
              <a:t>22.04.2024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8903D4AB-613D-4BD9-B6EB-9663885127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4D24CD50-FA5D-4355-9E04-6F298C2CAF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CB0CB-3F20-4302-8E86-C1CA2E748B9F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402222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6E2ED10-B02D-4ABC-90C4-60BFA5E49E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558F55A9-ACC0-4D00-985E-60A9786FB73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28738223-AE0A-4B91-9174-F18F52AF32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B0EA69-987F-45EA-9E8F-5FC45792D5FF}" type="datetimeFigureOut">
              <a:rPr lang="de-DE" smtClean="0"/>
              <a:t>22.04.2024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1FA913F5-60C2-4607-97EC-273120468B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BDE1F1D-E8E2-4A49-9F35-60E81508B6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CB0CB-3F20-4302-8E86-C1CA2E748B9F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497390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0BA83D5B-3643-4463-8610-13CEF74D40E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785A65F8-753E-4B1C-A201-D3340164616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4DD0DA0F-B60F-47D0-BB12-8DBC1814E1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B0EA69-987F-45EA-9E8F-5FC45792D5FF}" type="datetimeFigureOut">
              <a:rPr lang="de-DE" smtClean="0"/>
              <a:t>22.04.2024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85E59125-A85C-4BCB-9430-52DF6969E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C605E8AC-A917-45A7-93B9-F6048C7EFA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CB0CB-3F20-4302-8E86-C1CA2E748B9F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102235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AA28EB1F-7122-4162-8FEF-EB7DCA8344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9D1F7A62-DC44-414C-A541-8CBDECF8AF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E5030864-BBC9-45F9-B6FB-F7761EBD826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B0EA69-987F-45EA-9E8F-5FC45792D5FF}" type="datetimeFigureOut">
              <a:rPr lang="de-DE" smtClean="0"/>
              <a:t>22.04.2024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94F30B7E-CDA1-44C3-92CB-3C86CA949CF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3B77974B-D602-4A74-BD16-F96E939AE5A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1CB0CB-3F20-4302-8E86-C1CA2E748B9F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122347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el 5">
            <a:extLst>
              <a:ext uri="{FF2B5EF4-FFF2-40B4-BE49-F238E27FC236}">
                <a16:creationId xmlns:a16="http://schemas.microsoft.com/office/drawing/2014/main" id="{F8BACA03-7B45-46B1-8452-907F7462EA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100" dirty="0"/>
              <a:t>	</a:t>
            </a:r>
            <a:br>
              <a:rPr lang="en-US" dirty="0"/>
            </a:br>
            <a:endParaRPr lang="de-DE" dirty="0"/>
          </a:p>
        </p:txBody>
      </p:sp>
      <p:sp>
        <p:nvSpPr>
          <p:cNvPr id="9" name="Rechteck 8">
            <a:extLst>
              <a:ext uri="{FF2B5EF4-FFF2-40B4-BE49-F238E27FC236}">
                <a16:creationId xmlns:a16="http://schemas.microsoft.com/office/drawing/2014/main" id="{A334D045-B282-4647-B099-716EAE3D50CE}"/>
              </a:ext>
            </a:extLst>
          </p:cNvPr>
          <p:cNvSpPr/>
          <p:nvPr/>
        </p:nvSpPr>
        <p:spPr>
          <a:xfrm>
            <a:off x="838200" y="251225"/>
            <a:ext cx="1058411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i="1" dirty="0"/>
              <a:t>overall survival </a:t>
            </a:r>
            <a:r>
              <a:rPr lang="en-US" b="1" i="1"/>
              <a:t>(OS) according </a:t>
            </a:r>
            <a:r>
              <a:rPr lang="en-US" b="1" i="1" dirty="0"/>
              <a:t>to CTC clearance at the time of first follow-up CTC assessment</a:t>
            </a:r>
            <a:r>
              <a:rPr lang="en-US" b="1" dirty="0"/>
              <a:t>. 	</a:t>
            </a:r>
          </a:p>
        </p:txBody>
      </p:sp>
      <p:pic>
        <p:nvPicPr>
          <p:cNvPr id="8" name="Inhaltsplatzhalter 7">
            <a:extLst>
              <a:ext uri="{FF2B5EF4-FFF2-40B4-BE49-F238E27FC236}">
                <a16:creationId xmlns:a16="http://schemas.microsoft.com/office/drawing/2014/main" id="{1C7883D0-818F-4FAF-982F-4F08EDD5E1E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42301" y="2882500"/>
            <a:ext cx="6838950" cy="3724275"/>
          </a:xfrm>
          <a:prstGeom prst="rect">
            <a:avLst/>
          </a:prstGeom>
        </p:spPr>
      </p:pic>
      <p:sp>
        <p:nvSpPr>
          <p:cNvPr id="10" name="Rechteck 9">
            <a:extLst>
              <a:ext uri="{FF2B5EF4-FFF2-40B4-BE49-F238E27FC236}">
                <a16:creationId xmlns:a16="http://schemas.microsoft.com/office/drawing/2014/main" id="{4B6DCD28-E551-4684-8633-37C1FE6D6D73}"/>
              </a:ext>
            </a:extLst>
          </p:cNvPr>
          <p:cNvSpPr/>
          <p:nvPr/>
        </p:nvSpPr>
        <p:spPr>
          <a:xfrm>
            <a:off x="838200" y="935206"/>
            <a:ext cx="1018493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Patients with no evidence of CTCs at the first follow-up CTC assessment (i.e., patients with CTC clearance at the first follow-up) showed better OS than patients with CTCs (CTC clearance: median OS 42.4 months; no CTC clearance: median OS 14.1 months; HR 0.34; 95% CI 0.16–0.70; p = 0.004; Figure 5). Patients showing CTC clearance at the first follow-up CTC assessment also had numerically longer PFS, but the difference was not significant (CTC clearance: median PFS 10.1 months; no CTC clearance: median PFS 6.2 months; HR 0.56; 95% CI 0.29–1.07; p = 0.078). 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45307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140</Words>
  <Application>Microsoft Office PowerPoint</Application>
  <PresentationFormat>Breitbild</PresentationFormat>
  <Paragraphs>3</Paragraphs>
  <Slides>1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Times New Roman</vt:lpstr>
      <vt:lpstr>Office</vt:lpstr>
      <vt:lpstr>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CTC clearance rates after study treatment (percent, 95% confidence interval) according to treatment arm</dc:title>
  <dc:creator>Uhl Natalie</dc:creator>
  <cp:lastModifiedBy>Uhl Natalie</cp:lastModifiedBy>
  <cp:revision>5</cp:revision>
  <dcterms:created xsi:type="dcterms:W3CDTF">2024-04-22T11:50:29Z</dcterms:created>
  <dcterms:modified xsi:type="dcterms:W3CDTF">2024-04-22T12:07:32Z</dcterms:modified>
</cp:coreProperties>
</file>