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25203150" cy="18002250"/>
  <p:notesSz cx="6858000" cy="9144000"/>
  <p:defaultTextStyle>
    <a:defPPr>
      <a:defRPr lang="da-DK"/>
    </a:defPPr>
    <a:lvl1pPr marL="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1pPr>
    <a:lvl2pPr marL="113157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2pPr>
    <a:lvl3pPr marL="226314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3pPr>
    <a:lvl4pPr marL="339471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4pPr>
    <a:lvl5pPr marL="452628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5pPr>
    <a:lvl6pPr marL="565785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6pPr>
    <a:lvl7pPr marL="678942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7pPr>
    <a:lvl8pPr marL="792099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8pPr>
    <a:lvl9pPr marL="9052560" algn="l" defTabSz="2263140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670">
          <p15:clr>
            <a:srgbClr val="A4A3A4"/>
          </p15:clr>
        </p15:guide>
        <p15:guide id="2" pos="79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80" y="36"/>
      </p:cViewPr>
      <p:guideLst>
        <p:guide orient="horz" pos="5670"/>
        <p:guide pos="79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0236" y="5592368"/>
            <a:ext cx="21422678" cy="385881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474" y="10201275"/>
            <a:ext cx="17642205" cy="46005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131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26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394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526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657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789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920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05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0447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279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875" y="11568114"/>
            <a:ext cx="21422678" cy="3575448"/>
          </a:xfrm>
        </p:spPr>
        <p:txBody>
          <a:bodyPr anchor="t"/>
          <a:lstStyle>
            <a:lvl1pPr algn="l">
              <a:defRPr sz="9900" b="1" cap="all"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875" y="7630123"/>
            <a:ext cx="21422678" cy="3937991"/>
          </a:xfrm>
        </p:spPr>
        <p:txBody>
          <a:bodyPr anchor="b"/>
          <a:lstStyle>
            <a:lvl1pPr marL="0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1pPr>
            <a:lvl2pPr marL="113157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2pPr>
            <a:lvl3pPr marL="226314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3pPr>
            <a:lvl4pPr marL="339471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4pPr>
            <a:lvl5pPr marL="452628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5pPr>
            <a:lvl6pPr marL="565785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6pPr>
            <a:lvl7pPr marL="678942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7pPr>
            <a:lvl8pPr marL="792099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8pPr>
            <a:lvl9pPr marL="9052560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7875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2467" y="14335127"/>
            <a:ext cx="42215277" cy="40542569"/>
          </a:xfrm>
        </p:spPr>
        <p:txBody>
          <a:bodyPr/>
          <a:lstStyle>
            <a:lvl1pPr>
              <a:defRPr sz="6900"/>
            </a:lvl1pPr>
            <a:lvl2pPr>
              <a:defRPr sz="5900"/>
            </a:lvl2pPr>
            <a:lvl3pPr>
              <a:defRPr sz="5000"/>
            </a:lvl3pPr>
            <a:lvl4pPr>
              <a:defRPr sz="4500"/>
            </a:lvl4pPr>
            <a:lvl5pPr>
              <a:defRPr sz="4500"/>
            </a:lvl5pPr>
            <a:lvl6pPr>
              <a:defRPr sz="4500"/>
            </a:lvl6pPr>
            <a:lvl7pPr>
              <a:defRPr sz="4500"/>
            </a:lvl7pPr>
            <a:lvl8pPr>
              <a:defRPr sz="4500"/>
            </a:lvl8pPr>
            <a:lvl9pPr>
              <a:defRPr sz="4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47795" y="14335127"/>
            <a:ext cx="42215277" cy="40542569"/>
          </a:xfrm>
        </p:spPr>
        <p:txBody>
          <a:bodyPr/>
          <a:lstStyle>
            <a:lvl1pPr>
              <a:defRPr sz="6900"/>
            </a:lvl1pPr>
            <a:lvl2pPr>
              <a:defRPr sz="5900"/>
            </a:lvl2pPr>
            <a:lvl3pPr>
              <a:defRPr sz="5000"/>
            </a:lvl3pPr>
            <a:lvl4pPr>
              <a:defRPr sz="4500"/>
            </a:lvl4pPr>
            <a:lvl5pPr>
              <a:defRPr sz="4500"/>
            </a:lvl5pPr>
            <a:lvl6pPr>
              <a:defRPr sz="4500"/>
            </a:lvl6pPr>
            <a:lvl7pPr>
              <a:defRPr sz="4500"/>
            </a:lvl7pPr>
            <a:lvl8pPr>
              <a:defRPr sz="4500"/>
            </a:lvl8pPr>
            <a:lvl9pPr>
              <a:defRPr sz="4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97826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159" y="720925"/>
            <a:ext cx="22682835" cy="30003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158" y="4029671"/>
            <a:ext cx="11135768" cy="1679375"/>
          </a:xfrm>
        </p:spPr>
        <p:txBody>
          <a:bodyPr anchor="b"/>
          <a:lstStyle>
            <a:lvl1pPr marL="0" indent="0">
              <a:buNone/>
              <a:defRPr sz="5900" b="1"/>
            </a:lvl1pPr>
            <a:lvl2pPr marL="1131570" indent="0">
              <a:buNone/>
              <a:defRPr sz="5000" b="1"/>
            </a:lvl2pPr>
            <a:lvl3pPr marL="2263140" indent="0">
              <a:buNone/>
              <a:defRPr sz="4500" b="1"/>
            </a:lvl3pPr>
            <a:lvl4pPr marL="3394710" indent="0">
              <a:buNone/>
              <a:defRPr sz="4000" b="1"/>
            </a:lvl4pPr>
            <a:lvl5pPr marL="4526280" indent="0">
              <a:buNone/>
              <a:defRPr sz="4000" b="1"/>
            </a:lvl5pPr>
            <a:lvl6pPr marL="5657850" indent="0">
              <a:buNone/>
              <a:defRPr sz="4000" b="1"/>
            </a:lvl6pPr>
            <a:lvl7pPr marL="6789420" indent="0">
              <a:buNone/>
              <a:defRPr sz="4000" b="1"/>
            </a:lvl7pPr>
            <a:lvl8pPr marL="7920990" indent="0">
              <a:buNone/>
              <a:defRPr sz="4000" b="1"/>
            </a:lvl8pPr>
            <a:lvl9pPr marL="9052560" indent="0">
              <a:buNone/>
              <a:defRPr sz="4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0158" y="5709047"/>
            <a:ext cx="11135768" cy="10372131"/>
          </a:xfrm>
        </p:spPr>
        <p:txBody>
          <a:bodyPr/>
          <a:lstStyle>
            <a:lvl1pPr>
              <a:defRPr sz="5900"/>
            </a:lvl1pPr>
            <a:lvl2pPr>
              <a:defRPr sz="5000"/>
            </a:lvl2pPr>
            <a:lvl3pPr>
              <a:defRPr sz="45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2852" y="4029671"/>
            <a:ext cx="11140143" cy="1679375"/>
          </a:xfrm>
        </p:spPr>
        <p:txBody>
          <a:bodyPr anchor="b"/>
          <a:lstStyle>
            <a:lvl1pPr marL="0" indent="0">
              <a:buNone/>
              <a:defRPr sz="5900" b="1"/>
            </a:lvl1pPr>
            <a:lvl2pPr marL="1131570" indent="0">
              <a:buNone/>
              <a:defRPr sz="5000" b="1"/>
            </a:lvl2pPr>
            <a:lvl3pPr marL="2263140" indent="0">
              <a:buNone/>
              <a:defRPr sz="4500" b="1"/>
            </a:lvl3pPr>
            <a:lvl4pPr marL="3394710" indent="0">
              <a:buNone/>
              <a:defRPr sz="4000" b="1"/>
            </a:lvl4pPr>
            <a:lvl5pPr marL="4526280" indent="0">
              <a:buNone/>
              <a:defRPr sz="4000" b="1"/>
            </a:lvl5pPr>
            <a:lvl6pPr marL="5657850" indent="0">
              <a:buNone/>
              <a:defRPr sz="4000" b="1"/>
            </a:lvl6pPr>
            <a:lvl7pPr marL="6789420" indent="0">
              <a:buNone/>
              <a:defRPr sz="4000" b="1"/>
            </a:lvl7pPr>
            <a:lvl8pPr marL="7920990" indent="0">
              <a:buNone/>
              <a:defRPr sz="4000" b="1"/>
            </a:lvl8pPr>
            <a:lvl9pPr marL="9052560" indent="0">
              <a:buNone/>
              <a:defRPr sz="4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2852" y="5709047"/>
            <a:ext cx="11140143" cy="10372131"/>
          </a:xfrm>
        </p:spPr>
        <p:txBody>
          <a:bodyPr/>
          <a:lstStyle>
            <a:lvl1pPr>
              <a:defRPr sz="5900"/>
            </a:lvl1pPr>
            <a:lvl2pPr>
              <a:defRPr sz="5000"/>
            </a:lvl2pPr>
            <a:lvl3pPr>
              <a:defRPr sz="45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75691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24537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23034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160" y="716757"/>
            <a:ext cx="8291663" cy="3050381"/>
          </a:xfrm>
        </p:spPr>
        <p:txBody>
          <a:bodyPr anchor="b"/>
          <a:lstStyle>
            <a:lvl1pPr algn="l">
              <a:defRPr sz="5000" b="1"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3732" y="716758"/>
            <a:ext cx="14089261" cy="15364421"/>
          </a:xfrm>
        </p:spPr>
        <p:txBody>
          <a:bodyPr/>
          <a:lstStyle>
            <a:lvl1pPr>
              <a:defRPr sz="7900"/>
            </a:lvl1pPr>
            <a:lvl2pPr>
              <a:defRPr sz="6900"/>
            </a:lvl2pPr>
            <a:lvl3pPr>
              <a:defRPr sz="59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160" y="3767139"/>
            <a:ext cx="8291663" cy="12314040"/>
          </a:xfrm>
        </p:spPr>
        <p:txBody>
          <a:bodyPr/>
          <a:lstStyle>
            <a:lvl1pPr marL="0" indent="0">
              <a:buNone/>
              <a:defRPr sz="3400"/>
            </a:lvl1pPr>
            <a:lvl2pPr marL="1131570" indent="0">
              <a:buNone/>
              <a:defRPr sz="3000"/>
            </a:lvl2pPr>
            <a:lvl3pPr marL="2263140" indent="0">
              <a:buNone/>
              <a:defRPr sz="2500"/>
            </a:lvl3pPr>
            <a:lvl4pPr marL="3394710" indent="0">
              <a:buNone/>
              <a:defRPr sz="2200"/>
            </a:lvl4pPr>
            <a:lvl5pPr marL="4526280" indent="0">
              <a:buNone/>
              <a:defRPr sz="2200"/>
            </a:lvl5pPr>
            <a:lvl6pPr marL="5657850" indent="0">
              <a:buNone/>
              <a:defRPr sz="2200"/>
            </a:lvl6pPr>
            <a:lvl7pPr marL="6789420" indent="0">
              <a:buNone/>
              <a:defRPr sz="2200"/>
            </a:lvl7pPr>
            <a:lvl8pPr marL="7920990" indent="0">
              <a:buNone/>
              <a:defRPr sz="2200"/>
            </a:lvl8pPr>
            <a:lvl9pPr marL="9052560" indent="0">
              <a:buNone/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234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994" y="12601575"/>
            <a:ext cx="15121890" cy="1487688"/>
          </a:xfrm>
        </p:spPr>
        <p:txBody>
          <a:bodyPr anchor="b"/>
          <a:lstStyle>
            <a:lvl1pPr algn="l">
              <a:defRPr sz="5000" b="1"/>
            </a:lvl1pPr>
          </a:lstStyle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994" y="1608535"/>
            <a:ext cx="15121890" cy="10801350"/>
          </a:xfrm>
        </p:spPr>
        <p:txBody>
          <a:bodyPr/>
          <a:lstStyle>
            <a:lvl1pPr marL="0" indent="0">
              <a:buNone/>
              <a:defRPr sz="7900"/>
            </a:lvl1pPr>
            <a:lvl2pPr marL="1131570" indent="0">
              <a:buNone/>
              <a:defRPr sz="6900"/>
            </a:lvl2pPr>
            <a:lvl3pPr marL="2263140" indent="0">
              <a:buNone/>
              <a:defRPr sz="5900"/>
            </a:lvl3pPr>
            <a:lvl4pPr marL="3394710" indent="0">
              <a:buNone/>
              <a:defRPr sz="5000"/>
            </a:lvl4pPr>
            <a:lvl5pPr marL="4526280" indent="0">
              <a:buNone/>
              <a:defRPr sz="5000"/>
            </a:lvl5pPr>
            <a:lvl6pPr marL="5657850" indent="0">
              <a:buNone/>
              <a:defRPr sz="5000"/>
            </a:lvl6pPr>
            <a:lvl7pPr marL="6789420" indent="0">
              <a:buNone/>
              <a:defRPr sz="5000"/>
            </a:lvl7pPr>
            <a:lvl8pPr marL="7920990" indent="0">
              <a:buNone/>
              <a:defRPr sz="5000"/>
            </a:lvl8pPr>
            <a:lvl9pPr marL="9052560" indent="0">
              <a:buNone/>
              <a:defRPr sz="5000"/>
            </a:lvl9pPr>
          </a:lstStyle>
          <a:p>
            <a:endParaRPr lang="da-D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994" y="14089262"/>
            <a:ext cx="15121890" cy="2112763"/>
          </a:xfrm>
        </p:spPr>
        <p:txBody>
          <a:bodyPr/>
          <a:lstStyle>
            <a:lvl1pPr marL="0" indent="0">
              <a:buNone/>
              <a:defRPr sz="3400"/>
            </a:lvl1pPr>
            <a:lvl2pPr marL="1131570" indent="0">
              <a:buNone/>
              <a:defRPr sz="3000"/>
            </a:lvl2pPr>
            <a:lvl3pPr marL="2263140" indent="0">
              <a:buNone/>
              <a:defRPr sz="2500"/>
            </a:lvl3pPr>
            <a:lvl4pPr marL="3394710" indent="0">
              <a:buNone/>
              <a:defRPr sz="2200"/>
            </a:lvl4pPr>
            <a:lvl5pPr marL="4526280" indent="0">
              <a:buNone/>
              <a:defRPr sz="2200"/>
            </a:lvl5pPr>
            <a:lvl6pPr marL="5657850" indent="0">
              <a:buNone/>
              <a:defRPr sz="2200"/>
            </a:lvl6pPr>
            <a:lvl7pPr marL="6789420" indent="0">
              <a:buNone/>
              <a:defRPr sz="2200"/>
            </a:lvl7pPr>
            <a:lvl8pPr marL="7920990" indent="0">
              <a:buNone/>
              <a:defRPr sz="2200"/>
            </a:lvl8pPr>
            <a:lvl9pPr marL="9052560" indent="0">
              <a:buNone/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87210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7540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50420" y="2458642"/>
            <a:ext cx="21212651" cy="5241905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2467" y="2458642"/>
            <a:ext cx="63217901" cy="5241905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4614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0159" y="720925"/>
            <a:ext cx="22682835" cy="3000375"/>
          </a:xfrm>
          <a:prstGeom prst="rect">
            <a:avLst/>
          </a:prstGeom>
        </p:spPr>
        <p:txBody>
          <a:bodyPr vert="horz" lIns="226314" tIns="113157" rIns="226314" bIns="11315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159" y="4200526"/>
            <a:ext cx="22682835" cy="11880653"/>
          </a:xfrm>
          <a:prstGeom prst="rect">
            <a:avLst/>
          </a:prstGeom>
        </p:spPr>
        <p:txBody>
          <a:bodyPr vert="horz" lIns="226314" tIns="113157" rIns="226314" bIns="11315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60159" y="16685421"/>
            <a:ext cx="5880735" cy="958453"/>
          </a:xfrm>
          <a:prstGeom prst="rect">
            <a:avLst/>
          </a:prstGeom>
        </p:spPr>
        <p:txBody>
          <a:bodyPr vert="horz" lIns="226314" tIns="113157" rIns="226314" bIns="113157" rtlCol="0" anchor="ctr"/>
          <a:lstStyle>
            <a:lvl1pPr algn="l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60FA7-D85E-4960-BA63-32C437ED2A2B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11076" y="16685421"/>
            <a:ext cx="7980998" cy="958453"/>
          </a:xfrm>
          <a:prstGeom prst="rect">
            <a:avLst/>
          </a:prstGeom>
        </p:spPr>
        <p:txBody>
          <a:bodyPr vert="horz" lIns="226314" tIns="113157" rIns="226314" bIns="113157" rtlCol="0" anchor="ctr"/>
          <a:lstStyle>
            <a:lvl1pPr algn="ctr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62259" y="16685421"/>
            <a:ext cx="5880735" cy="958453"/>
          </a:xfrm>
          <a:prstGeom prst="rect">
            <a:avLst/>
          </a:prstGeom>
        </p:spPr>
        <p:txBody>
          <a:bodyPr vert="horz" lIns="226314" tIns="113157" rIns="226314" bIns="113157" rtlCol="0" anchor="ctr"/>
          <a:lstStyle>
            <a:lvl1pPr algn="r">
              <a:defRPr sz="3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A4F39-367A-47F3-AE0E-1CD5194FAD82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742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263140" rtl="0" eaLnBrk="1" latinLnBrk="0" hangingPunct="1">
        <a:spcBef>
          <a:spcPct val="0"/>
        </a:spcBef>
        <a:buNone/>
        <a:defRPr sz="10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48678" indent="-848678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7900" kern="1200">
          <a:solidFill>
            <a:schemeClr val="tx1"/>
          </a:solidFill>
          <a:latin typeface="+mn-lt"/>
          <a:ea typeface="+mn-ea"/>
          <a:cs typeface="+mn-cs"/>
        </a:defRPr>
      </a:lvl1pPr>
      <a:lvl2pPr marL="1838801" indent="-707231" algn="l" defTabSz="2263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6900" kern="1200">
          <a:solidFill>
            <a:schemeClr val="tx1"/>
          </a:solidFill>
          <a:latin typeface="+mn-lt"/>
          <a:ea typeface="+mn-ea"/>
          <a:cs typeface="+mn-cs"/>
        </a:defRPr>
      </a:lvl2pPr>
      <a:lvl3pPr marL="282892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5900" kern="1200">
          <a:solidFill>
            <a:schemeClr val="tx1"/>
          </a:solidFill>
          <a:latin typeface="+mn-lt"/>
          <a:ea typeface="+mn-ea"/>
          <a:cs typeface="+mn-cs"/>
        </a:defRPr>
      </a:lvl3pPr>
      <a:lvl4pPr marL="396049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4pPr>
      <a:lvl5pPr marL="509206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»"/>
        <a:defRPr sz="5000" kern="1200">
          <a:solidFill>
            <a:schemeClr val="tx1"/>
          </a:solidFill>
          <a:latin typeface="+mn-lt"/>
          <a:ea typeface="+mn-ea"/>
          <a:cs typeface="+mn-cs"/>
        </a:defRPr>
      </a:lvl5pPr>
      <a:lvl6pPr marL="622363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6pPr>
      <a:lvl7pPr marL="735520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7pPr>
      <a:lvl8pPr marL="848677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8pPr>
      <a:lvl9pPr marL="9618345" indent="-565785" algn="l" defTabSz="2263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13157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226314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3pPr>
      <a:lvl4pPr marL="339471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4pPr>
      <a:lvl5pPr marL="452628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5pPr>
      <a:lvl6pPr marL="565785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678942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792099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9052560" algn="l" defTabSz="2263140" rtl="0" eaLnBrk="1" latinLnBrk="0" hangingPunct="1"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ontent Placeholder 2"/>
          <p:cNvSpPr txBox="1">
            <a:spLocks/>
          </p:cNvSpPr>
          <p:nvPr/>
        </p:nvSpPr>
        <p:spPr>
          <a:xfrm>
            <a:off x="6857553" y="8785101"/>
            <a:ext cx="5400000" cy="501252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72000" tIns="7200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Study overview</a:t>
            </a:r>
            <a:endParaRPr lang="da-DK" sz="1800" dirty="0">
              <a:solidFill>
                <a:schemeClr val="tx1"/>
              </a:solidFill>
            </a:endParaRPr>
          </a:p>
        </p:txBody>
      </p:sp>
      <p:sp>
        <p:nvSpPr>
          <p:cNvPr id="122" name="Content Placeholder 2"/>
          <p:cNvSpPr txBox="1">
            <a:spLocks/>
          </p:cNvSpPr>
          <p:nvPr/>
        </p:nvSpPr>
        <p:spPr>
          <a:xfrm>
            <a:off x="624486" y="10563396"/>
            <a:ext cx="5400000" cy="635860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72000" tIns="7200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Overview of study design.</a:t>
            </a:r>
            <a:endParaRPr lang="da-DK" sz="18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4485" y="360164"/>
            <a:ext cx="24001826" cy="3018135"/>
          </a:xfrm>
          <a:prstGeom prst="rect">
            <a:avLst/>
          </a:prstGeom>
          <a:solidFill>
            <a:schemeClr val="bg1"/>
          </a:solidFill>
          <a:ln w="12700">
            <a:solidFill>
              <a:srgbClr val="4F81BD"/>
            </a:solidFill>
          </a:ln>
        </p:spPr>
        <p:txBody>
          <a:bodyPr wrap="square" lIns="62865" tIns="31433" rIns="62865" bIns="31433">
            <a:spAutoFit/>
          </a:bodyPr>
          <a:lstStyle/>
          <a:p>
            <a:pPr algn="ctr"/>
            <a:r>
              <a:rPr lang="en-US" dirty="0"/>
              <a:t>Chemotherapy for patients with </a:t>
            </a:r>
            <a:r>
              <a:rPr lang="en-US" dirty="0" smtClean="0"/>
              <a:t>non-</a:t>
            </a:r>
            <a:r>
              <a:rPr lang="en-US" dirty="0" err="1" smtClean="0"/>
              <a:t>resectable</a:t>
            </a:r>
            <a:r>
              <a:rPr lang="en-US" dirty="0" smtClean="0"/>
              <a:t> pancreatic </a:t>
            </a:r>
            <a:r>
              <a:rPr lang="en-US" dirty="0"/>
              <a:t>cancer </a:t>
            </a:r>
            <a:r>
              <a:rPr lang="en-US" dirty="0" smtClean="0"/>
              <a:t>with </a:t>
            </a:r>
            <a:r>
              <a:rPr lang="en-US" dirty="0"/>
              <a:t>additional </a:t>
            </a:r>
            <a:endParaRPr lang="en-US" dirty="0" smtClean="0"/>
          </a:p>
          <a:p>
            <a:pPr algn="ctr"/>
            <a:r>
              <a:rPr lang="en-US" dirty="0" smtClean="0"/>
              <a:t>chemo-radiotherapy for </a:t>
            </a:r>
            <a:r>
              <a:rPr lang="en-US" dirty="0"/>
              <a:t>patients with </a:t>
            </a:r>
            <a:r>
              <a:rPr lang="en-US" dirty="0" smtClean="0"/>
              <a:t>potentially </a:t>
            </a:r>
            <a:r>
              <a:rPr lang="en-US" dirty="0" err="1"/>
              <a:t>resectable</a:t>
            </a:r>
            <a:r>
              <a:rPr lang="en-US" dirty="0"/>
              <a:t> </a:t>
            </a:r>
            <a:r>
              <a:rPr lang="en-US" dirty="0" err="1" smtClean="0"/>
              <a:t>tumours</a:t>
            </a:r>
            <a:endParaRPr lang="en-US" dirty="0" smtClean="0"/>
          </a:p>
          <a:p>
            <a:pPr algn="ctr"/>
            <a:r>
              <a:rPr lang="da-DK" sz="2800" dirty="0" err="1"/>
              <a:t>Clinical</a:t>
            </a:r>
            <a:r>
              <a:rPr lang="da-DK" sz="2800" dirty="0"/>
              <a:t> </a:t>
            </a:r>
            <a:r>
              <a:rPr lang="da-DK" sz="2800" dirty="0" err="1" smtClean="0"/>
              <a:t>trial</a:t>
            </a:r>
            <a:r>
              <a:rPr lang="da-DK" sz="2800" dirty="0" smtClean="0"/>
              <a:t> </a:t>
            </a:r>
            <a:r>
              <a:rPr lang="da-DK" sz="2800" dirty="0"/>
              <a:t>ID: </a:t>
            </a:r>
            <a:r>
              <a:rPr lang="da-DK" sz="2800" dirty="0" smtClean="0"/>
              <a:t>NCT-01397019</a:t>
            </a:r>
          </a:p>
          <a:p>
            <a:pPr algn="ctr"/>
            <a:endParaRPr lang="da-DK" sz="100" dirty="0"/>
          </a:p>
          <a:p>
            <a:pPr algn="ctr"/>
            <a:r>
              <a:rPr lang="da-DK" sz="2800" dirty="0" smtClean="0"/>
              <a:t>JK</a:t>
            </a:r>
            <a:r>
              <a:rPr lang="da-DK" sz="2800" dirty="0"/>
              <a:t>. Bjerregaard</a:t>
            </a:r>
            <a:r>
              <a:rPr lang="en-US" sz="2800" baseline="30000" dirty="0"/>
              <a:t>1</a:t>
            </a:r>
            <a:r>
              <a:rPr lang="da-DK" sz="2800" dirty="0"/>
              <a:t>, M. Ladekarl</a:t>
            </a:r>
            <a:r>
              <a:rPr lang="en-US" sz="2800" baseline="30000" dirty="0"/>
              <a:t>2</a:t>
            </a:r>
            <a:r>
              <a:rPr lang="da-DK" sz="2800" dirty="0"/>
              <a:t>, MB. Mortensen</a:t>
            </a:r>
            <a:r>
              <a:rPr lang="en-US" sz="2800" baseline="30000" dirty="0"/>
              <a:t>3</a:t>
            </a:r>
            <a:r>
              <a:rPr lang="da-DK" sz="2800" dirty="0"/>
              <a:t>, AL. </a:t>
            </a:r>
            <a:r>
              <a:rPr lang="en-US" sz="2800" dirty="0"/>
              <a:t>Fromm</a:t>
            </a:r>
            <a:r>
              <a:rPr lang="en-US" sz="2800" baseline="30000" dirty="0"/>
              <a:t>4</a:t>
            </a:r>
            <a:r>
              <a:rPr lang="en-US" sz="2800" dirty="0"/>
              <a:t>, P. </a:t>
            </a:r>
            <a:r>
              <a:rPr lang="en-US" sz="2800" dirty="0" smtClean="0"/>
              <a:t>Pfeiffer</a:t>
            </a:r>
            <a:r>
              <a:rPr lang="en-US" sz="2800" baseline="30000" dirty="0" smtClean="0"/>
              <a:t>1</a:t>
            </a:r>
          </a:p>
          <a:p>
            <a:pPr algn="ctr"/>
            <a:r>
              <a:rPr lang="en-US" sz="2800" dirty="0" smtClean="0"/>
              <a:t>on behalf of the Danish Pancreatic Cancer Group (DPCG</a:t>
            </a:r>
            <a:r>
              <a:rPr lang="da-DK" sz="2800" dirty="0" smtClean="0"/>
              <a:t>)</a:t>
            </a:r>
            <a:endParaRPr lang="da-DK" sz="2800" baseline="30000" dirty="0"/>
          </a:p>
          <a:p>
            <a:pPr algn="ctr"/>
            <a:r>
              <a:rPr lang="en-US" sz="1700" dirty="0"/>
              <a:t>(1) Department of Oncology, Odense University Hospital;  (2) Department of Oncology, Aarhus University Hospital; (4) Department of Oncology, </a:t>
            </a:r>
            <a:r>
              <a:rPr lang="en-US" sz="1700" dirty="0" err="1"/>
              <a:t>Herlev</a:t>
            </a:r>
            <a:r>
              <a:rPr lang="en-US" sz="1700" dirty="0"/>
              <a:t> University Hospital; (3)Department of Surgery, Odense University Hospital</a:t>
            </a:r>
          </a:p>
        </p:txBody>
      </p:sp>
      <p:graphicFrame>
        <p:nvGraphicFramePr>
          <p:cNvPr id="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2496590"/>
              </p:ext>
            </p:extLst>
          </p:nvPr>
        </p:nvGraphicFramePr>
        <p:xfrm>
          <a:off x="6857553" y="14480589"/>
          <a:ext cx="5307520" cy="2513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6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5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8164">
                <a:tc>
                  <a:txBody>
                    <a:bodyPr/>
                    <a:lstStyle/>
                    <a:p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Median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Range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Age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65 years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38-75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Male/Female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40%/60%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Stage IIA/IIB/III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21%/19%/60%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pPr marL="0" marR="0" indent="0" algn="l" defTabSz="22631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dirty="0" err="1" smtClean="0"/>
                        <a:t>Hgb</a:t>
                      </a:r>
                      <a:r>
                        <a:rPr lang="da-DK" sz="1600" dirty="0" smtClean="0"/>
                        <a:t> </a:t>
                      </a:r>
                      <a:r>
                        <a:rPr lang="da-DK" sz="900" dirty="0" smtClean="0"/>
                        <a:t>(mmol/L)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8.0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6.8-9.8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WBC </a:t>
                      </a:r>
                      <a:r>
                        <a:rPr lang="da-DK" sz="900" dirty="0" smtClean="0"/>
                        <a:t>(10</a:t>
                      </a:r>
                      <a:r>
                        <a:rPr lang="da-DK" sz="900" baseline="30000" dirty="0" smtClean="0"/>
                        <a:t>9</a:t>
                      </a:r>
                      <a:r>
                        <a:rPr lang="da-DK" sz="900" dirty="0" smtClean="0"/>
                        <a:t>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7.3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2.4-18.8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ANC </a:t>
                      </a:r>
                      <a:r>
                        <a:rPr lang="da-DK" sz="900" dirty="0" smtClean="0"/>
                        <a:t>(10</a:t>
                      </a:r>
                      <a:r>
                        <a:rPr lang="da-DK" sz="900" baseline="30000" dirty="0" smtClean="0"/>
                        <a:t>9</a:t>
                      </a:r>
                      <a:r>
                        <a:rPr lang="da-DK" sz="900" dirty="0" smtClean="0"/>
                        <a:t>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4.6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1.9-15.2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err="1" smtClean="0"/>
                        <a:t>Platelets</a:t>
                      </a:r>
                      <a:r>
                        <a:rPr lang="da-DK" sz="1600" dirty="0" smtClean="0"/>
                        <a:t> </a:t>
                      </a:r>
                      <a:r>
                        <a:rPr lang="da-DK" sz="900" dirty="0" smtClean="0"/>
                        <a:t>(10</a:t>
                      </a:r>
                      <a:r>
                        <a:rPr lang="da-DK" sz="900" baseline="30000" dirty="0" smtClean="0"/>
                        <a:t>9</a:t>
                      </a:r>
                      <a:r>
                        <a:rPr lang="da-DK" sz="900" dirty="0" smtClean="0"/>
                        <a:t>/L)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264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158-612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624485" y="3744541"/>
            <a:ext cx="5400000" cy="351400"/>
          </a:xfrm>
          <a:prstGeom prst="rect">
            <a:avLst/>
          </a:prstGeom>
          <a:noFill/>
          <a:ln w="381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203" tIns="21601" rIns="43203" bIns="21601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000" dirty="0">
                <a:latin typeface="+mn-lt"/>
              </a:rPr>
              <a:t>Introduction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065071" y="9217149"/>
            <a:ext cx="2337082" cy="647793"/>
          </a:xfrm>
          <a:prstGeom prst="rect">
            <a:avLst/>
          </a:prstGeom>
          <a:solidFill>
            <a:srgbClr val="4F81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800" dirty="0" smtClean="0"/>
              <a:t>59 </a:t>
            </a:r>
            <a:r>
              <a:rPr lang="da-DK" sz="1800" dirty="0"/>
              <a:t>patients</a:t>
            </a:r>
          </a:p>
          <a:p>
            <a:pPr algn="ctr"/>
            <a:r>
              <a:rPr lang="da-DK" sz="1800" dirty="0"/>
              <a:t>(2012/08 – present)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297319" y="9920611"/>
            <a:ext cx="1728192" cy="7754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r>
              <a:rPr lang="da-DK" sz="2000" dirty="0"/>
              <a:t>Excluded (</a:t>
            </a:r>
            <a:r>
              <a:rPr lang="da-DK" sz="2000" dirty="0" smtClean="0"/>
              <a:t>n=6)</a:t>
            </a:r>
            <a:endParaRPr lang="da-DK" sz="2000" dirty="0"/>
          </a:p>
          <a:p>
            <a:r>
              <a:rPr lang="da-DK" sz="700" dirty="0"/>
              <a:t>Previous therapy (n=1)</a:t>
            </a:r>
          </a:p>
          <a:p>
            <a:r>
              <a:rPr lang="da-DK" sz="700" dirty="0"/>
              <a:t>Dissiminated disease (</a:t>
            </a:r>
            <a:r>
              <a:rPr lang="da-DK" sz="700" dirty="0" smtClean="0"/>
              <a:t>n=3)</a:t>
            </a:r>
            <a:endParaRPr lang="da-DK" sz="700" dirty="0"/>
          </a:p>
          <a:p>
            <a:r>
              <a:rPr lang="da-DK" sz="700" dirty="0"/>
              <a:t>Poor performance status (n=1</a:t>
            </a:r>
            <a:r>
              <a:rPr lang="da-DK" sz="700" dirty="0" smtClean="0"/>
              <a:t>)</a:t>
            </a:r>
          </a:p>
          <a:p>
            <a:r>
              <a:rPr lang="da-DK" sz="700" dirty="0" smtClean="0"/>
              <a:t>Screening </a:t>
            </a:r>
            <a:r>
              <a:rPr lang="da-DK" sz="700" dirty="0" err="1" smtClean="0"/>
              <a:t>failure</a:t>
            </a:r>
            <a:r>
              <a:rPr lang="da-DK" sz="700" dirty="0" smtClean="0"/>
              <a:t> (n=1)</a:t>
            </a:r>
            <a:endParaRPr lang="da-DK" sz="700" dirty="0"/>
          </a:p>
        </p:txBody>
      </p:sp>
      <p:sp>
        <p:nvSpPr>
          <p:cNvPr id="26" name="Rectangle 25"/>
          <p:cNvSpPr/>
          <p:nvPr/>
        </p:nvSpPr>
        <p:spPr>
          <a:xfrm>
            <a:off x="8461727" y="10540988"/>
            <a:ext cx="1543770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2000" dirty="0" smtClean="0"/>
              <a:t>53 </a:t>
            </a:r>
            <a:r>
              <a:rPr lang="da-DK" sz="2000" dirty="0"/>
              <a:t>patients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623439" y="11189060"/>
            <a:ext cx="1220346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FOLFIRINOX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568595" y="12485204"/>
            <a:ext cx="1857048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Chemoradiotherapy</a:t>
            </a:r>
          </a:p>
          <a:p>
            <a:pPr algn="ctr"/>
            <a:r>
              <a:rPr lang="da-DK" sz="1400" dirty="0" smtClean="0"/>
              <a:t>n=22</a:t>
            </a:r>
            <a:endParaRPr lang="da-DK" sz="1400" dirty="0"/>
          </a:p>
        </p:txBody>
      </p:sp>
      <p:sp>
        <p:nvSpPr>
          <p:cNvPr id="29" name="Rectangle 28"/>
          <p:cNvSpPr/>
          <p:nvPr/>
        </p:nvSpPr>
        <p:spPr>
          <a:xfrm>
            <a:off x="7568595" y="13205284"/>
            <a:ext cx="1857048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Resection</a:t>
            </a:r>
          </a:p>
          <a:p>
            <a:pPr algn="ctr"/>
            <a:r>
              <a:rPr lang="da-DK" sz="1400" dirty="0" smtClean="0"/>
              <a:t>n=8</a:t>
            </a:r>
            <a:endParaRPr lang="da-DK" sz="1400" dirty="0"/>
          </a:p>
        </p:txBody>
      </p:sp>
      <p:sp>
        <p:nvSpPr>
          <p:cNvPr id="30" name="Rectangle 29"/>
          <p:cNvSpPr/>
          <p:nvPr/>
        </p:nvSpPr>
        <p:spPr>
          <a:xfrm>
            <a:off x="9577239" y="12485204"/>
            <a:ext cx="1316514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Resection</a:t>
            </a:r>
          </a:p>
          <a:p>
            <a:pPr algn="ctr"/>
            <a:r>
              <a:rPr lang="da-DK" sz="1400" dirty="0" smtClean="0"/>
              <a:t>n=8</a:t>
            </a:r>
            <a:endParaRPr lang="da-DK" sz="1400" dirty="0"/>
          </a:p>
        </p:txBody>
      </p:sp>
      <p:sp>
        <p:nvSpPr>
          <p:cNvPr id="31" name="Rectangle 30"/>
          <p:cNvSpPr/>
          <p:nvPr/>
        </p:nvSpPr>
        <p:spPr>
          <a:xfrm>
            <a:off x="6931892" y="11693116"/>
            <a:ext cx="1061171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Ongoing</a:t>
            </a:r>
          </a:p>
          <a:p>
            <a:pPr algn="ctr"/>
            <a:r>
              <a:rPr lang="da-DK" sz="1400" dirty="0" smtClean="0"/>
              <a:t>n=12</a:t>
            </a:r>
            <a:endParaRPr lang="da-DK" sz="1400" dirty="0"/>
          </a:p>
        </p:txBody>
      </p:sp>
      <p:sp>
        <p:nvSpPr>
          <p:cNvPr id="32" name="Rectangle 31"/>
          <p:cNvSpPr/>
          <p:nvPr/>
        </p:nvSpPr>
        <p:spPr>
          <a:xfrm>
            <a:off x="10369327" y="11693116"/>
            <a:ext cx="1724402" cy="443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865" tIns="31433" rIns="62865" bIns="31433" rtlCol="0" anchor="ctr"/>
          <a:lstStyle/>
          <a:p>
            <a:pPr algn="ctr"/>
            <a:r>
              <a:rPr lang="da-DK" sz="1400" dirty="0"/>
              <a:t>No further treatment</a:t>
            </a:r>
          </a:p>
          <a:p>
            <a:pPr algn="ctr"/>
            <a:r>
              <a:rPr lang="da-DK" sz="1400" dirty="0" smtClean="0"/>
              <a:t>n=11</a:t>
            </a:r>
            <a:endParaRPr lang="da-DK" sz="1400" dirty="0"/>
          </a:p>
        </p:txBody>
      </p:sp>
      <p:cxnSp>
        <p:nvCxnSpPr>
          <p:cNvPr id="33" name="Elbow Connector 32"/>
          <p:cNvCxnSpPr>
            <a:stCxn id="24" idx="2"/>
            <a:endCxn id="25" idx="1"/>
          </p:cNvCxnSpPr>
          <p:nvPr/>
        </p:nvCxnSpPr>
        <p:spPr>
          <a:xfrm rot="16200000" flipH="1">
            <a:off x="9543763" y="9554790"/>
            <a:ext cx="443405" cy="1063707"/>
          </a:xfrm>
          <a:prstGeom prst="bentConnector2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27" idx="2"/>
            <a:endCxn id="32" idx="1"/>
          </p:cNvCxnSpPr>
          <p:nvPr/>
        </p:nvCxnSpPr>
        <p:spPr>
          <a:xfrm rot="16200000" flipH="1">
            <a:off x="9660223" y="11205574"/>
            <a:ext cx="282493" cy="1135715"/>
          </a:xfrm>
          <a:prstGeom prst="bentConnector2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27" idx="2"/>
            <a:endCxn id="31" idx="3"/>
          </p:cNvCxnSpPr>
          <p:nvPr/>
        </p:nvCxnSpPr>
        <p:spPr>
          <a:xfrm rot="5400000">
            <a:off x="8472092" y="11153158"/>
            <a:ext cx="282493" cy="1240549"/>
          </a:xfrm>
          <a:prstGeom prst="bentConnector2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/>
          <p:cNvCxnSpPr>
            <a:stCxn id="27" idx="2"/>
            <a:endCxn id="28" idx="0"/>
          </p:cNvCxnSpPr>
          <p:nvPr/>
        </p:nvCxnSpPr>
        <p:spPr>
          <a:xfrm rot="5400000">
            <a:off x="8438857" y="11690449"/>
            <a:ext cx="853018" cy="736493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27" idx="2"/>
            <a:endCxn id="30" idx="0"/>
          </p:cNvCxnSpPr>
          <p:nvPr/>
        </p:nvCxnSpPr>
        <p:spPr>
          <a:xfrm rot="16200000" flipH="1">
            <a:off x="9308045" y="11557753"/>
            <a:ext cx="853018" cy="1001884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24" idx="2"/>
            <a:endCxn id="26" idx="0"/>
          </p:cNvCxnSpPr>
          <p:nvPr/>
        </p:nvCxnSpPr>
        <p:spPr>
          <a:xfrm>
            <a:off x="9233612" y="9864942"/>
            <a:ext cx="0" cy="676046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28" idx="2"/>
            <a:endCxn id="29" idx="0"/>
          </p:cNvCxnSpPr>
          <p:nvPr/>
        </p:nvCxnSpPr>
        <p:spPr>
          <a:xfrm>
            <a:off x="8497119" y="12928330"/>
            <a:ext cx="0" cy="276954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4326620"/>
              </p:ext>
            </p:extLst>
          </p:nvPr>
        </p:nvGraphicFramePr>
        <p:xfrm>
          <a:off x="12949737" y="12491647"/>
          <a:ext cx="5340471" cy="507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1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8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6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97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97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9798">
                <a:tc>
                  <a:txBody>
                    <a:bodyPr/>
                    <a:lstStyle/>
                    <a:p>
                      <a:endParaRPr lang="da-DK" sz="1900" dirty="0"/>
                    </a:p>
                  </a:txBody>
                  <a:tcPr marL="67377" marR="67377" marT="35169" marB="35169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900" dirty="0" smtClean="0"/>
                        <a:t>FOLFIRINOX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900" dirty="0" smtClean="0"/>
                        <a:t>(n=53)</a:t>
                      </a:r>
                      <a:endParaRPr lang="da-DK" sz="1900" dirty="0"/>
                    </a:p>
                  </a:txBody>
                  <a:tcPr marL="67377" marR="67377" marT="35169" marB="3516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a-DK" sz="1900" dirty="0"/>
                    </a:p>
                  </a:txBody>
                  <a:tcPr marL="67377" marR="67377" marT="35169" marB="35169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900" dirty="0" smtClean="0"/>
                        <a:t>CRT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900" dirty="0" smtClean="0"/>
                        <a:t>(n=22)</a:t>
                      </a:r>
                      <a:endParaRPr lang="da-DK" sz="1900" dirty="0"/>
                    </a:p>
                  </a:txBody>
                  <a:tcPr marL="67377" marR="67377" marT="35169" marB="3516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da-D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315">
                <a:tc>
                  <a:txBody>
                    <a:bodyPr/>
                    <a:lstStyle/>
                    <a:p>
                      <a:r>
                        <a:rPr lang="da-DK" sz="1800" dirty="0" smtClean="0">
                          <a:solidFill>
                            <a:schemeClr val="bg1"/>
                          </a:solidFill>
                        </a:rPr>
                        <a:t>Grade</a:t>
                      </a:r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800" dirty="0" smtClean="0">
                          <a:solidFill>
                            <a:schemeClr val="bg1"/>
                          </a:solidFill>
                        </a:rPr>
                        <a:t>1-2</a:t>
                      </a:r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800" dirty="0" smtClean="0">
                          <a:solidFill>
                            <a:schemeClr val="bg1"/>
                          </a:solidFill>
                        </a:rPr>
                        <a:t>3-4</a:t>
                      </a:r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800" dirty="0" smtClean="0">
                          <a:solidFill>
                            <a:schemeClr val="bg1"/>
                          </a:solidFill>
                        </a:rPr>
                        <a:t>1-2</a:t>
                      </a:r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800" dirty="0" smtClean="0">
                          <a:solidFill>
                            <a:schemeClr val="bg1"/>
                          </a:solidFill>
                        </a:rPr>
                        <a:t>3-4</a:t>
                      </a:r>
                      <a:endParaRPr lang="da-DK" sz="1800" dirty="0">
                        <a:solidFill>
                          <a:schemeClr val="bg1"/>
                        </a:solidFill>
                      </a:endParaRPr>
                    </a:p>
                  </a:txBody>
                  <a:tcPr marL="67377" marR="67377" marT="35169" marB="35169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Anemia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57%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Neutropenia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6%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err="1" smtClean="0"/>
                        <a:t>Thrombopenia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47%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Nausea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68%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Vomiting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8%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21%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Diarrhea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68%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Febrile Neutropenia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Fatigue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92%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Neuropathy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37%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Oral mucositis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45%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en-US" sz="1600" noProof="0" dirty="0" smtClean="0"/>
                        <a:t>Infection</a:t>
                      </a:r>
                      <a:endParaRPr lang="en-US" sz="1600" noProof="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36%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8%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Pain</a:t>
                      </a:r>
                      <a:endParaRPr lang="da-DK" sz="16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2%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15%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267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PPE</a:t>
                      </a:r>
                      <a:endParaRPr lang="da-DK" sz="16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11%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da-DK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48" name="Text Box 21"/>
          <p:cNvSpPr txBox="1">
            <a:spLocks noChangeArrowheads="1"/>
          </p:cNvSpPr>
          <p:nvPr/>
        </p:nvSpPr>
        <p:spPr bwMode="auto">
          <a:xfrm>
            <a:off x="6857553" y="3744541"/>
            <a:ext cx="11537297" cy="4361945"/>
          </a:xfrm>
          <a:prstGeom prst="rect">
            <a:avLst/>
          </a:prstGeom>
          <a:solidFill>
            <a:schemeClr val="bg1"/>
          </a:solidFill>
          <a:ln w="76200">
            <a:solidFill>
              <a:srgbClr val="0064A6"/>
            </a:solidFill>
            <a:miter lim="800000"/>
            <a:headEnd/>
            <a:tailEnd/>
          </a:ln>
          <a:extLst/>
        </p:spPr>
        <p:txBody>
          <a:bodyPr wrap="square" lIns="216000" tIns="72000" rIns="216000" bIns="72000" anchor="ctr" anchorCtr="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4000" u="sng" dirty="0">
                <a:latin typeface="+mn-lt"/>
              </a:rPr>
              <a:t>Summary of findings</a:t>
            </a:r>
          </a:p>
          <a:p>
            <a:pPr lvl="1"/>
            <a:r>
              <a:rPr lang="en-US" sz="3000" dirty="0" smtClean="0">
                <a:latin typeface="+mn-lt"/>
              </a:rPr>
              <a:t>This ongoing phase II study has accrued 53 of 55 planned patients. In this preliminary report we found - </a:t>
            </a:r>
          </a:p>
          <a:p>
            <a:pPr lvl="1"/>
            <a:r>
              <a:rPr lang="en-US" sz="3000" dirty="0">
                <a:latin typeface="+mn-lt"/>
              </a:rPr>
              <a:t>FOLFIRINOX was tolerable</a:t>
            </a:r>
          </a:p>
          <a:p>
            <a:pPr lvl="2"/>
            <a:r>
              <a:rPr lang="en-US" sz="2500" dirty="0">
                <a:latin typeface="+mn-lt"/>
              </a:rPr>
              <a:t>Although dose adjustments were common</a:t>
            </a:r>
          </a:p>
          <a:p>
            <a:pPr lvl="1"/>
            <a:r>
              <a:rPr lang="en-US" sz="3000" dirty="0">
                <a:latin typeface="+mn-lt"/>
              </a:rPr>
              <a:t>C</a:t>
            </a:r>
            <a:r>
              <a:rPr lang="en-US" sz="3000" dirty="0" smtClean="0">
                <a:latin typeface="+mn-lt"/>
              </a:rPr>
              <a:t>hemo-radiotherapy was feasible following FOLFIRINOX in LAPC</a:t>
            </a:r>
          </a:p>
          <a:p>
            <a:pPr lvl="1"/>
            <a:r>
              <a:rPr lang="en-US" sz="3000" dirty="0" smtClean="0">
                <a:latin typeface="+mn-lt"/>
              </a:rPr>
              <a:t>Showed promising efficacy</a:t>
            </a:r>
          </a:p>
          <a:p>
            <a:pPr lvl="2"/>
            <a:r>
              <a:rPr lang="en-US" sz="2500" dirty="0" smtClean="0">
                <a:latin typeface="+mn-lt"/>
              </a:rPr>
              <a:t>Awaiting full inclusion and follow-up – expected Q1-2016</a:t>
            </a:r>
            <a:endParaRPr lang="en-US" altLang="da-DK" sz="1700" dirty="0"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24485" y="4167519"/>
            <a:ext cx="5400000" cy="2961398"/>
            <a:chOff x="720254" y="4167519"/>
            <a:chExt cx="5400000" cy="2961398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720254" y="4167519"/>
              <a:ext cx="5400000" cy="2961398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0" tIns="0" rIns="0" bIns="0" rtlCol="0">
              <a:noAutofit/>
            </a:bodyPr>
            <a:lstStyle>
              <a:lvl1pPr marL="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15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64592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0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329184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493776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658368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822960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987552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1152144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13167360" indent="0" algn="ctr" defTabSz="329184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7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35744" indent="-235744" algn="l">
                <a:buFont typeface="Arial" panose="020B0604020202020204" pitchFamily="34" charset="0"/>
                <a:buChar char="•"/>
              </a:pPr>
              <a:r>
                <a:rPr lang="en-US" sz="1800" dirty="0" smtClean="0">
                  <a:solidFill>
                    <a:schemeClr val="tx1"/>
                  </a:solidFill>
                </a:rPr>
                <a:t>Patients with locally advanced pancreatic cancer (LAPC) have a poor prognosis</a:t>
              </a:r>
            </a:p>
            <a:p>
              <a:pPr marL="235744" indent="-235744" algn="l">
                <a:buFont typeface="Arial" panose="020B0604020202020204" pitchFamily="34" charset="0"/>
                <a:buChar char="•"/>
              </a:pPr>
              <a:r>
                <a:rPr lang="en-US" sz="1800" dirty="0" smtClean="0">
                  <a:solidFill>
                    <a:schemeClr val="tx1"/>
                  </a:solidFill>
                </a:rPr>
                <a:t>Chemotherapy and/or radiotherapy has been described to be able to ”Downstage” tumors from  non-</a:t>
              </a:r>
              <a:r>
                <a:rPr lang="en-US" sz="1800" dirty="0" err="1" smtClean="0">
                  <a:solidFill>
                    <a:schemeClr val="tx1"/>
                  </a:solidFill>
                </a:rPr>
                <a:t>resectable</a:t>
              </a:r>
              <a:r>
                <a:rPr lang="en-US" sz="1800" dirty="0" smtClean="0">
                  <a:solidFill>
                    <a:schemeClr val="tx1"/>
                  </a:solidFill>
                </a:rPr>
                <a:t> to </a:t>
              </a:r>
              <a:r>
                <a:rPr lang="en-US" sz="1800" dirty="0" err="1" smtClean="0">
                  <a:solidFill>
                    <a:schemeClr val="tx1"/>
                  </a:solidFill>
                </a:rPr>
                <a:t>resectable</a:t>
              </a:r>
              <a:endParaRPr lang="en-US" sz="1800" dirty="0" smtClean="0">
                <a:solidFill>
                  <a:schemeClr val="tx1"/>
                </a:solidFill>
              </a:endParaRPr>
            </a:p>
            <a:p>
              <a:pPr marL="235744" indent="-235744" algn="l">
                <a:buFont typeface="Arial" panose="020B0604020202020204" pitchFamily="34" charset="0"/>
                <a:buChar char="•"/>
              </a:pPr>
              <a:r>
                <a:rPr lang="en-US" sz="1800" dirty="0" smtClean="0">
                  <a:solidFill>
                    <a:schemeClr val="tx1"/>
                  </a:solidFill>
                </a:rPr>
                <a:t>The FOLFIRINOX regimen have the highest response rate and survival in patients with metastatic disease</a:t>
              </a:r>
            </a:p>
            <a:p>
              <a:pPr marL="235744" indent="-235744" algn="l">
                <a:buFont typeface="Arial" panose="020B0604020202020204" pitchFamily="34" charset="0"/>
                <a:buChar char="•"/>
              </a:pPr>
              <a:r>
                <a:rPr lang="en-US" sz="1800" dirty="0" smtClean="0">
                  <a:solidFill>
                    <a:schemeClr val="tx1"/>
                  </a:solidFill>
                </a:rPr>
                <a:t>The role of chemo-radiotherapy (CRT) is controversial in LAPC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473901" y="6696869"/>
              <a:ext cx="1455848" cy="371256"/>
            </a:xfrm>
            <a:prstGeom prst="rect">
              <a:avLst/>
            </a:prstGeom>
            <a:noFill/>
          </p:spPr>
          <p:txBody>
            <a:bodyPr wrap="none" lIns="62865" tIns="31433" rIns="62865" bIns="31433" rtlCol="0">
              <a:spAutoFit/>
            </a:bodyPr>
            <a:lstStyle/>
            <a:p>
              <a:r>
                <a:rPr lang="da-DK" sz="1000" i="1" dirty="0"/>
                <a:t>Conroy et al. </a:t>
              </a:r>
              <a:r>
                <a:rPr lang="da-DK" sz="1000" i="1" dirty="0" smtClean="0"/>
                <a:t>NEJM 2011</a:t>
              </a:r>
              <a:endParaRPr lang="da-DK" sz="1000" i="1" dirty="0"/>
            </a:p>
            <a:p>
              <a:r>
                <a:rPr lang="da-DK" sz="1000" i="1" dirty="0"/>
                <a:t>Hammel et al. ASCO 2013</a:t>
              </a:r>
            </a:p>
          </p:txBody>
        </p:sp>
      </p:grpSp>
      <p:sp>
        <p:nvSpPr>
          <p:cNvPr id="51" name="Text Box 21"/>
          <p:cNvSpPr txBox="1">
            <a:spLocks noChangeArrowheads="1"/>
          </p:cNvSpPr>
          <p:nvPr/>
        </p:nvSpPr>
        <p:spPr bwMode="auto">
          <a:xfrm>
            <a:off x="624485" y="7272933"/>
            <a:ext cx="5400000" cy="305234"/>
          </a:xfrm>
          <a:prstGeom prst="rect">
            <a:avLst/>
          </a:prstGeom>
          <a:noFill/>
          <a:ln w="381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203" tIns="21601" rIns="43203" bIns="21601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1700" dirty="0" smtClean="0">
                <a:latin typeface="+mn-lt"/>
              </a:rPr>
              <a:t>Methods &amp; Materials</a:t>
            </a:r>
            <a:endParaRPr lang="en-US" altLang="da-DK" sz="1700" dirty="0">
              <a:latin typeface="+mn-lt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6857553" y="8361693"/>
            <a:ext cx="5400000" cy="351400"/>
          </a:xfrm>
          <a:prstGeom prst="rect">
            <a:avLst/>
          </a:prstGeom>
          <a:noFill/>
          <a:ln w="381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203" tIns="21601" rIns="43203" bIns="21601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000" dirty="0" smtClean="0">
                <a:latin typeface="+mn-lt"/>
              </a:rPr>
              <a:t>Results</a:t>
            </a:r>
            <a:endParaRPr lang="en-US" altLang="da-DK" sz="2000" dirty="0">
              <a:latin typeface="+mn-lt"/>
            </a:endParaRPr>
          </a:p>
        </p:txBody>
      </p:sp>
      <p:sp>
        <p:nvSpPr>
          <p:cNvPr id="57" name="Text Box 21"/>
          <p:cNvSpPr txBox="1">
            <a:spLocks noChangeArrowheads="1"/>
          </p:cNvSpPr>
          <p:nvPr/>
        </p:nvSpPr>
        <p:spPr bwMode="auto">
          <a:xfrm>
            <a:off x="12994852" y="8361693"/>
            <a:ext cx="5400000" cy="351400"/>
          </a:xfrm>
          <a:prstGeom prst="rect">
            <a:avLst/>
          </a:prstGeom>
          <a:noFill/>
          <a:ln w="381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203" tIns="21601" rIns="43203" bIns="21601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000" dirty="0" smtClean="0">
                <a:latin typeface="+mn-lt"/>
              </a:rPr>
              <a:t>Results</a:t>
            </a:r>
            <a:endParaRPr lang="en-US" altLang="da-DK" sz="2000" dirty="0">
              <a:latin typeface="+mn-lt"/>
            </a:endParaRPr>
          </a:p>
        </p:txBody>
      </p:sp>
      <p:sp>
        <p:nvSpPr>
          <p:cNvPr id="58" name="Text Box 21"/>
          <p:cNvSpPr txBox="1">
            <a:spLocks noChangeArrowheads="1"/>
          </p:cNvSpPr>
          <p:nvPr/>
        </p:nvSpPr>
        <p:spPr bwMode="auto">
          <a:xfrm>
            <a:off x="19226311" y="3744541"/>
            <a:ext cx="5400000" cy="351400"/>
          </a:xfrm>
          <a:prstGeom prst="rect">
            <a:avLst/>
          </a:prstGeom>
          <a:noFill/>
          <a:ln w="381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3203" tIns="21601" rIns="43203" bIns="21601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000" dirty="0" smtClean="0">
                <a:latin typeface="+mn-lt"/>
              </a:rPr>
              <a:t>Results</a:t>
            </a:r>
            <a:endParaRPr lang="en-US" altLang="da-DK" sz="2000" dirty="0">
              <a:latin typeface="+mn-lt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624485" y="7632973"/>
            <a:ext cx="5400000" cy="2826144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>
                <a:solidFill>
                  <a:schemeClr val="tx1"/>
                </a:solidFill>
              </a:rPr>
              <a:t>Patients in performance </a:t>
            </a:r>
            <a:r>
              <a:rPr lang="en-US" sz="1800" dirty="0" smtClean="0">
                <a:solidFill>
                  <a:schemeClr val="tx1"/>
                </a:solidFill>
              </a:rPr>
              <a:t>status 0-1, </a:t>
            </a:r>
            <a:r>
              <a:rPr lang="en-US" sz="1800" dirty="0">
                <a:solidFill>
                  <a:schemeClr val="tx1"/>
                </a:solidFill>
              </a:rPr>
              <a:t>with non-</a:t>
            </a:r>
            <a:r>
              <a:rPr lang="en-US" sz="1800" dirty="0" err="1">
                <a:solidFill>
                  <a:schemeClr val="tx1"/>
                </a:solidFill>
              </a:rPr>
              <a:t>resectable</a:t>
            </a:r>
            <a:r>
              <a:rPr lang="en-US" sz="1800" dirty="0">
                <a:solidFill>
                  <a:schemeClr val="tx1"/>
                </a:solidFill>
              </a:rPr>
              <a:t> stage II/III pancreatic </a:t>
            </a:r>
            <a:r>
              <a:rPr lang="en-US" sz="1800" dirty="0" smtClean="0">
                <a:solidFill>
                  <a:schemeClr val="tx1"/>
                </a:solidFill>
              </a:rPr>
              <a:t>adenocarcinoma </a:t>
            </a:r>
            <a:r>
              <a:rPr lang="en-US" sz="1800" dirty="0">
                <a:solidFill>
                  <a:schemeClr val="tx1"/>
                </a:solidFill>
              </a:rPr>
              <a:t>were offered FOLFIRINOX (</a:t>
            </a:r>
            <a:r>
              <a:rPr lang="en-US" sz="1800" dirty="0" err="1">
                <a:solidFill>
                  <a:schemeClr val="tx1"/>
                </a:solidFill>
              </a:rPr>
              <a:t>oxaliplatin</a:t>
            </a:r>
            <a:r>
              <a:rPr lang="en-US" sz="1800" dirty="0">
                <a:solidFill>
                  <a:schemeClr val="tx1"/>
                </a:solidFill>
              </a:rPr>
              <a:t> 85 mg/m</a:t>
            </a:r>
            <a:r>
              <a:rPr lang="en-US" sz="1800" baseline="30000" dirty="0">
                <a:solidFill>
                  <a:schemeClr val="tx1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, irinotecan 180  mg/m</a:t>
            </a:r>
            <a:r>
              <a:rPr lang="en-US" sz="1800" baseline="30000" dirty="0">
                <a:solidFill>
                  <a:schemeClr val="tx1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>
                <a:solidFill>
                  <a:schemeClr val="tx1"/>
                </a:solidFill>
              </a:rPr>
              <a:t>leucovorin</a:t>
            </a:r>
            <a:r>
              <a:rPr lang="en-US" sz="1800" dirty="0">
                <a:solidFill>
                  <a:schemeClr val="tx1"/>
                </a:solidFill>
              </a:rPr>
              <a:t> 400 mg/m</a:t>
            </a:r>
            <a:r>
              <a:rPr lang="en-US" sz="1800" baseline="30000" dirty="0">
                <a:solidFill>
                  <a:schemeClr val="tx1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, 5FU 400 mg/m</a:t>
            </a:r>
            <a:r>
              <a:rPr lang="en-US" sz="1800" baseline="30000" dirty="0">
                <a:solidFill>
                  <a:schemeClr val="tx1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+ 2400 mg/m</a:t>
            </a:r>
            <a:r>
              <a:rPr lang="en-US" sz="1800" baseline="30000" dirty="0">
                <a:solidFill>
                  <a:schemeClr val="tx1"/>
                </a:solidFill>
              </a:rPr>
              <a:t>2</a:t>
            </a:r>
            <a:r>
              <a:rPr lang="en-US" sz="1800" dirty="0">
                <a:solidFill>
                  <a:schemeClr val="tx1"/>
                </a:solidFill>
              </a:rPr>
              <a:t>) every 14 days. </a:t>
            </a:r>
            <a:endParaRPr lang="en-US" sz="18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Every </a:t>
            </a:r>
            <a:r>
              <a:rPr lang="en-US" sz="1800" dirty="0">
                <a:solidFill>
                  <a:schemeClr val="tx1"/>
                </a:solidFill>
              </a:rPr>
              <a:t>4</a:t>
            </a:r>
            <a:r>
              <a:rPr lang="en-US" sz="1800" baseline="30000" dirty="0">
                <a:solidFill>
                  <a:schemeClr val="tx1"/>
                </a:solidFill>
              </a:rPr>
              <a:t>th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chemeClr val="tx1"/>
                </a:solidFill>
              </a:rPr>
              <a:t>cycle </a:t>
            </a:r>
            <a:r>
              <a:rPr lang="en-US" sz="1800" dirty="0">
                <a:solidFill>
                  <a:schemeClr val="tx1"/>
                </a:solidFill>
              </a:rPr>
              <a:t>the </a:t>
            </a:r>
            <a:r>
              <a:rPr lang="en-US" sz="1800" dirty="0" smtClean="0">
                <a:solidFill>
                  <a:schemeClr val="tx1"/>
                </a:solidFill>
              </a:rPr>
              <a:t>patients were </a:t>
            </a:r>
            <a:r>
              <a:rPr lang="en-US" sz="1800" dirty="0">
                <a:solidFill>
                  <a:schemeClr val="tx1"/>
                </a:solidFill>
              </a:rPr>
              <a:t>re-evaluated and offered CRT (50.4 </a:t>
            </a:r>
            <a:r>
              <a:rPr lang="en-US" sz="1800" dirty="0" err="1" smtClean="0">
                <a:solidFill>
                  <a:schemeClr val="tx1"/>
                </a:solidFill>
              </a:rPr>
              <a:t>Gy</a:t>
            </a:r>
            <a:r>
              <a:rPr lang="en-US" sz="1800" dirty="0" smtClean="0">
                <a:solidFill>
                  <a:schemeClr val="tx1"/>
                </a:solidFill>
              </a:rPr>
              <a:t>/27F </a:t>
            </a:r>
            <a:r>
              <a:rPr lang="en-US" sz="1800" dirty="0">
                <a:solidFill>
                  <a:schemeClr val="tx1"/>
                </a:solidFill>
              </a:rPr>
              <a:t>&amp; </a:t>
            </a:r>
            <a:r>
              <a:rPr lang="en-US" sz="1800" dirty="0" err="1">
                <a:solidFill>
                  <a:schemeClr val="tx1"/>
                </a:solidFill>
              </a:rPr>
              <a:t>capecitabine</a:t>
            </a:r>
            <a:r>
              <a:rPr lang="en-US" sz="1800" dirty="0">
                <a:solidFill>
                  <a:schemeClr val="tx1"/>
                </a:solidFill>
              </a:rPr>
              <a:t>) if deemed potentially </a:t>
            </a:r>
            <a:r>
              <a:rPr lang="en-US" sz="1800" dirty="0" err="1" smtClean="0">
                <a:solidFill>
                  <a:schemeClr val="tx1"/>
                </a:solidFill>
              </a:rPr>
              <a:t>resectable</a:t>
            </a:r>
            <a:r>
              <a:rPr lang="en-US" sz="1800" dirty="0" smtClean="0">
                <a:solidFill>
                  <a:schemeClr val="tx1"/>
                </a:solidFill>
              </a:rPr>
              <a:t>. </a:t>
            </a:r>
            <a:r>
              <a:rPr lang="en-US" sz="1800" dirty="0">
                <a:solidFill>
                  <a:schemeClr val="tx1"/>
                </a:solidFill>
              </a:rPr>
              <a:t>Following this the patient would be offered resection or continue FOLFIRINOX.  </a:t>
            </a:r>
            <a:r>
              <a:rPr lang="en-US" sz="1800" dirty="0" smtClean="0">
                <a:solidFill>
                  <a:schemeClr val="tx1"/>
                </a:solidFill>
              </a:rPr>
              <a:t>All patients received G-CSF.</a:t>
            </a:r>
            <a:r>
              <a:rPr lang="en-US" sz="1800" dirty="0">
                <a:solidFill>
                  <a:schemeClr val="tx1"/>
                </a:solidFill>
              </a:rPr>
              <a:t/>
            </a:r>
            <a:br>
              <a:rPr lang="en-US" sz="1800" dirty="0">
                <a:solidFill>
                  <a:schemeClr val="tx1"/>
                </a:solidFill>
              </a:rPr>
            </a:br>
            <a:endParaRPr lang="da-DK" sz="1800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>
            <a:spLocks noChangeArrowheads="1"/>
          </p:cNvSpPr>
          <p:nvPr/>
        </p:nvSpPr>
        <p:spPr bwMode="auto">
          <a:xfrm>
            <a:off x="900498" y="10986675"/>
            <a:ext cx="1511722" cy="1224706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/>
            <a:r>
              <a:rPr lang="da-DK" sz="1600" dirty="0" smtClean="0">
                <a:cs typeface="Arial" charset="0"/>
              </a:rPr>
              <a:t>Non-resectable</a:t>
            </a:r>
          </a:p>
          <a:p>
            <a:pPr algn="ctr"/>
            <a:r>
              <a:rPr lang="da-DK" sz="1600" dirty="0" smtClean="0">
                <a:cs typeface="Arial" charset="0"/>
              </a:rPr>
              <a:t>Stage II/III</a:t>
            </a:r>
            <a:endParaRPr lang="da-DK" sz="1600" dirty="0">
              <a:cs typeface="Arial" charset="0"/>
            </a:endParaRPr>
          </a:p>
          <a:p>
            <a:pPr algn="ctr"/>
            <a:r>
              <a:rPr lang="da-DK" sz="1600" dirty="0" smtClean="0">
                <a:cs typeface="Arial" charset="0"/>
              </a:rPr>
              <a:t>PS 0-1</a:t>
            </a:r>
          </a:p>
        </p:txBody>
      </p:sp>
      <p:sp>
        <p:nvSpPr>
          <p:cNvPr id="63" name="Rectangle 62"/>
          <p:cNvSpPr>
            <a:spLocks noChangeArrowheads="1"/>
          </p:cNvSpPr>
          <p:nvPr/>
        </p:nvSpPr>
        <p:spPr bwMode="auto">
          <a:xfrm>
            <a:off x="720255" y="12564945"/>
            <a:ext cx="1872208" cy="720725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da-DK" sz="2400" dirty="0" smtClean="0">
                <a:cs typeface="Arial" charset="0"/>
              </a:rPr>
              <a:t>FOLFIRINOX</a:t>
            </a:r>
          </a:p>
          <a:p>
            <a:pPr algn="ctr"/>
            <a:r>
              <a:rPr lang="da-DK" sz="1600" dirty="0" smtClean="0">
                <a:cs typeface="Arial" charset="0"/>
              </a:rPr>
              <a:t>2 </a:t>
            </a:r>
            <a:r>
              <a:rPr lang="en-US" sz="1600" dirty="0" smtClean="0">
                <a:cs typeface="Arial" charset="0"/>
              </a:rPr>
              <a:t>months</a:t>
            </a:r>
            <a:endParaRPr lang="en-US" sz="1600" dirty="0">
              <a:cs typeface="Arial" charset="0"/>
            </a:endParaRPr>
          </a:p>
        </p:txBody>
      </p:sp>
      <p:sp>
        <p:nvSpPr>
          <p:cNvPr id="65" name="Rectangle 4"/>
          <p:cNvSpPr>
            <a:spLocks noChangeArrowheads="1"/>
          </p:cNvSpPr>
          <p:nvPr/>
        </p:nvSpPr>
        <p:spPr bwMode="auto">
          <a:xfrm>
            <a:off x="756259" y="13789081"/>
            <a:ext cx="1800200" cy="720725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en-US" sz="2400" dirty="0" smtClean="0">
                <a:cs typeface="Arial" charset="0"/>
              </a:rPr>
              <a:t>Re-evaluate</a:t>
            </a:r>
            <a:endParaRPr lang="en-US" sz="2400" dirty="0">
              <a:cs typeface="Arial" charset="0"/>
            </a:endParaRPr>
          </a:p>
        </p:txBody>
      </p:sp>
      <p:sp>
        <p:nvSpPr>
          <p:cNvPr id="67" name="Rectangle 4"/>
          <p:cNvSpPr>
            <a:spLocks noChangeArrowheads="1"/>
          </p:cNvSpPr>
          <p:nvPr/>
        </p:nvSpPr>
        <p:spPr bwMode="auto">
          <a:xfrm>
            <a:off x="720255" y="15516628"/>
            <a:ext cx="1872208" cy="720725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da-DK" sz="2400" dirty="0" smtClean="0">
                <a:cs typeface="Arial" charset="0"/>
              </a:rPr>
              <a:t>FOLFIRINOX</a:t>
            </a:r>
            <a:endParaRPr lang="da-DK" sz="2400" dirty="0">
              <a:cs typeface="Arial" charset="0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3942502" y="14789691"/>
            <a:ext cx="1800200" cy="720725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da-DK" sz="2000" dirty="0" smtClean="0">
                <a:cs typeface="Arial" charset="0"/>
              </a:rPr>
              <a:t>50Gy/27 &amp;</a:t>
            </a:r>
          </a:p>
          <a:p>
            <a:pPr algn="ctr"/>
            <a:r>
              <a:rPr lang="da-DK" sz="2000" dirty="0" smtClean="0">
                <a:cs typeface="Arial" charset="0"/>
              </a:rPr>
              <a:t>Capecitabine</a:t>
            </a:r>
            <a:endParaRPr lang="da-DK" sz="2000" dirty="0">
              <a:cs typeface="Arial" charset="0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4032623" y="16003088"/>
            <a:ext cx="1872208" cy="720725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da-DK" sz="2400" dirty="0" err="1" smtClean="0">
                <a:cs typeface="Arial" charset="0"/>
              </a:rPr>
              <a:t>Resection</a:t>
            </a:r>
            <a:endParaRPr lang="da-DK" sz="1600" dirty="0">
              <a:cs typeface="Arial" charset="0"/>
            </a:endParaRPr>
          </a:p>
        </p:txBody>
      </p:sp>
      <p:cxnSp>
        <p:nvCxnSpPr>
          <p:cNvPr id="70" name="Curved Connector 9"/>
          <p:cNvCxnSpPr>
            <a:cxnSpLocks noChangeShapeType="1"/>
            <a:stCxn id="68" idx="2"/>
            <a:endCxn id="67" idx="3"/>
          </p:cNvCxnSpPr>
          <p:nvPr/>
        </p:nvCxnSpPr>
        <p:spPr bwMode="auto">
          <a:xfrm rot="5400000">
            <a:off x="3534246" y="14568634"/>
            <a:ext cx="366575" cy="2250139"/>
          </a:xfrm>
          <a:prstGeom prst="curvedConnector2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</p:cxnSp>
      <p:sp>
        <p:nvSpPr>
          <p:cNvPr id="73" name="Rectangle 4"/>
          <p:cNvSpPr>
            <a:spLocks noChangeArrowheads="1"/>
          </p:cNvSpPr>
          <p:nvPr/>
        </p:nvSpPr>
        <p:spPr bwMode="auto">
          <a:xfrm>
            <a:off x="3006398" y="13789082"/>
            <a:ext cx="1584176" cy="720080"/>
          </a:xfrm>
          <a:prstGeom prst="rect">
            <a:avLst/>
          </a:prstGeom>
          <a:solidFill>
            <a:srgbClr val="4F81BD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/>
            <a:r>
              <a:rPr lang="en-US" sz="2000" dirty="0" smtClean="0">
                <a:cs typeface="Arial" charset="0"/>
              </a:rPr>
              <a:t>Potentially</a:t>
            </a:r>
          </a:p>
          <a:p>
            <a:pPr algn="ctr"/>
            <a:r>
              <a:rPr lang="en-US" sz="2000" dirty="0" err="1" smtClean="0">
                <a:cs typeface="Arial" charset="0"/>
              </a:rPr>
              <a:t>resectable</a:t>
            </a:r>
            <a:endParaRPr lang="en-US" sz="600" dirty="0">
              <a:cs typeface="Arial" charset="0"/>
            </a:endParaRPr>
          </a:p>
        </p:txBody>
      </p:sp>
      <p:sp>
        <p:nvSpPr>
          <p:cNvPr id="76" name="Rectangle 75"/>
          <p:cNvSpPr>
            <a:spLocks noChangeArrowheads="1"/>
          </p:cNvSpPr>
          <p:nvPr/>
        </p:nvSpPr>
        <p:spPr bwMode="auto">
          <a:xfrm>
            <a:off x="2502342" y="11599028"/>
            <a:ext cx="1511722" cy="612353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/>
            <a:r>
              <a:rPr lang="da-DK" sz="1600" dirty="0" smtClean="0">
                <a:cs typeface="Arial" charset="0"/>
              </a:rPr>
              <a:t>Prim. endpoint</a:t>
            </a:r>
          </a:p>
          <a:p>
            <a:pPr algn="ctr"/>
            <a:r>
              <a:rPr lang="da-DK" sz="1600" dirty="0" smtClean="0">
                <a:cs typeface="Arial" charset="0"/>
              </a:rPr>
              <a:t>2 year survival</a:t>
            </a:r>
          </a:p>
        </p:txBody>
      </p:sp>
      <p:sp>
        <p:nvSpPr>
          <p:cNvPr id="77" name="Rectangle 76"/>
          <p:cNvSpPr/>
          <p:nvPr/>
        </p:nvSpPr>
        <p:spPr>
          <a:xfrm>
            <a:off x="2448447" y="11119822"/>
            <a:ext cx="3125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sz="1800" dirty="0" smtClean="0"/>
              <a:t>Clinical trials ID: NCT-01397019</a:t>
            </a:r>
            <a:endParaRPr lang="da-DK" sz="1800" dirty="0"/>
          </a:p>
        </p:txBody>
      </p:sp>
      <p:cxnSp>
        <p:nvCxnSpPr>
          <p:cNvPr id="85" name="Straight Arrow Connector 84"/>
          <p:cNvCxnSpPr>
            <a:stCxn id="62" idx="2"/>
            <a:endCxn id="63" idx="0"/>
          </p:cNvCxnSpPr>
          <p:nvPr/>
        </p:nvCxnSpPr>
        <p:spPr>
          <a:xfrm>
            <a:off x="1656359" y="12211381"/>
            <a:ext cx="0" cy="353564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63" idx="2"/>
            <a:endCxn id="65" idx="0"/>
          </p:cNvCxnSpPr>
          <p:nvPr/>
        </p:nvCxnSpPr>
        <p:spPr>
          <a:xfrm>
            <a:off x="1656359" y="13285670"/>
            <a:ext cx="0" cy="503411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urved Connector 9"/>
          <p:cNvCxnSpPr>
            <a:cxnSpLocks noChangeShapeType="1"/>
            <a:stCxn id="68" idx="2"/>
            <a:endCxn id="69" idx="0"/>
          </p:cNvCxnSpPr>
          <p:nvPr/>
        </p:nvCxnSpPr>
        <p:spPr bwMode="auto">
          <a:xfrm rot="16200000" flipH="1">
            <a:off x="4659328" y="15693689"/>
            <a:ext cx="492672" cy="126125"/>
          </a:xfrm>
          <a:prstGeom prst="curvedConnector3">
            <a:avLst>
              <a:gd name="adj1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</p:cxnSp>
      <p:cxnSp>
        <p:nvCxnSpPr>
          <p:cNvPr id="106" name="Straight Arrow Connector 105"/>
          <p:cNvCxnSpPr>
            <a:stCxn id="65" idx="2"/>
            <a:endCxn id="67" idx="0"/>
          </p:cNvCxnSpPr>
          <p:nvPr/>
        </p:nvCxnSpPr>
        <p:spPr>
          <a:xfrm>
            <a:off x="1656359" y="14509806"/>
            <a:ext cx="0" cy="1006822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urved Connector 9"/>
          <p:cNvCxnSpPr>
            <a:cxnSpLocks noChangeShapeType="1"/>
            <a:stCxn id="73" idx="3"/>
            <a:endCxn id="68" idx="0"/>
          </p:cNvCxnSpPr>
          <p:nvPr/>
        </p:nvCxnSpPr>
        <p:spPr bwMode="auto">
          <a:xfrm>
            <a:off x="4590574" y="14149122"/>
            <a:ext cx="252028" cy="640569"/>
          </a:xfrm>
          <a:prstGeom prst="curvedConnector2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</p:cxnSp>
      <p:cxnSp>
        <p:nvCxnSpPr>
          <p:cNvPr id="116" name="Straight Arrow Connector 115"/>
          <p:cNvCxnSpPr>
            <a:stCxn id="65" idx="3"/>
            <a:endCxn id="73" idx="1"/>
          </p:cNvCxnSpPr>
          <p:nvPr/>
        </p:nvCxnSpPr>
        <p:spPr>
          <a:xfrm flipV="1">
            <a:off x="2556459" y="14149122"/>
            <a:ext cx="449939" cy="322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26" idx="2"/>
            <a:endCxn id="27" idx="0"/>
          </p:cNvCxnSpPr>
          <p:nvPr/>
        </p:nvCxnSpPr>
        <p:spPr>
          <a:xfrm>
            <a:off x="9233612" y="10984114"/>
            <a:ext cx="0" cy="204946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038082"/>
              </p:ext>
            </p:extLst>
          </p:nvPr>
        </p:nvGraphicFramePr>
        <p:xfrm>
          <a:off x="20241891" y="12351965"/>
          <a:ext cx="3368841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Median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1 year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2 year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21.1 (14-NR)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74% (58-85)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500" dirty="0" smtClean="0"/>
                        <a:t>46% (28-63)</a:t>
                      </a:r>
                      <a:endParaRPr lang="da-DK" sz="15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7" name="Content Placeholder 2"/>
          <p:cNvSpPr txBox="1">
            <a:spLocks/>
          </p:cNvSpPr>
          <p:nvPr/>
        </p:nvSpPr>
        <p:spPr>
          <a:xfrm>
            <a:off x="19226311" y="4176589"/>
            <a:ext cx="5400000" cy="129614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Overview of dose-reductions &amp; treatment status.</a:t>
            </a:r>
          </a:p>
          <a:p>
            <a:pPr algn="l">
              <a:spcBef>
                <a:spcPts val="0"/>
              </a:spcBef>
            </a:pPr>
            <a:r>
              <a:rPr lang="en-US" sz="1600" dirty="0" err="1" smtClean="0">
                <a:solidFill>
                  <a:schemeClr val="tx1"/>
                </a:solidFill>
              </a:rPr>
              <a:t>Darkblue</a:t>
            </a:r>
            <a:r>
              <a:rPr lang="en-US" sz="1600" dirty="0" smtClean="0">
                <a:solidFill>
                  <a:schemeClr val="tx1"/>
                </a:solidFill>
              </a:rPr>
              <a:t> bars represent a cycle of full dose FOLFIRINOX, </a:t>
            </a:r>
            <a:r>
              <a:rPr lang="en-US" sz="1600" dirty="0" err="1" smtClean="0">
                <a:solidFill>
                  <a:schemeClr val="tx1"/>
                </a:solidFill>
              </a:rPr>
              <a:t>lightblue</a:t>
            </a:r>
            <a:r>
              <a:rPr lang="en-US" sz="1600" dirty="0" smtClean="0">
                <a:solidFill>
                  <a:schemeClr val="tx1"/>
                </a:solidFill>
              </a:rPr>
              <a:t> any dose modification, grey is a patient being treated on protocol, khaki represent a patient going on to CRT, and green going on to resection, </a:t>
            </a:r>
            <a:r>
              <a:rPr lang="en-US" sz="1600" dirty="0" err="1" smtClean="0">
                <a:solidFill>
                  <a:schemeClr val="tx1"/>
                </a:solidFill>
              </a:rPr>
              <a:t>lightgreen</a:t>
            </a:r>
            <a:r>
              <a:rPr lang="en-US" sz="1600" dirty="0" smtClean="0">
                <a:solidFill>
                  <a:schemeClr val="tx1"/>
                </a:solidFill>
              </a:rPr>
              <a:t> represent a patient having a resection following FOLFIRINOX &amp; CRT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48" name="Content Placeholder 2"/>
          <p:cNvSpPr txBox="1">
            <a:spLocks/>
          </p:cNvSpPr>
          <p:nvPr/>
        </p:nvSpPr>
        <p:spPr>
          <a:xfrm>
            <a:off x="6857553" y="14148073"/>
            <a:ext cx="5400000" cy="3976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Patient baseline characteristics 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4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497606"/>
              </p:ext>
            </p:extLst>
          </p:nvPr>
        </p:nvGraphicFramePr>
        <p:xfrm>
          <a:off x="12997904" y="9073133"/>
          <a:ext cx="5307520" cy="2513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6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5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8164">
                <a:tc>
                  <a:txBody>
                    <a:bodyPr/>
                    <a:lstStyle/>
                    <a:p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Median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Range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err="1" smtClean="0"/>
                        <a:t>Creatinine</a:t>
                      </a:r>
                      <a:r>
                        <a:rPr lang="da-DK" sz="1600" dirty="0" smtClean="0"/>
                        <a:t> </a:t>
                      </a:r>
                      <a:r>
                        <a:rPr lang="da-DK" sz="900" b="0" dirty="0" smtClean="0"/>
                        <a:t>(µmol/L)</a:t>
                      </a:r>
                      <a:endParaRPr lang="da-DK" sz="900" b="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63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43-102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ALAT </a:t>
                      </a:r>
                      <a:r>
                        <a:rPr lang="da-DK" sz="900" dirty="0" smtClean="0"/>
                        <a:t>(</a:t>
                      </a:r>
                      <a:r>
                        <a:rPr lang="da-DK" sz="900" b="0" dirty="0" smtClean="0"/>
                        <a:t>U/L)</a:t>
                      </a:r>
                      <a:endParaRPr lang="da-DK" sz="900" b="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31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10-313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BASP </a:t>
                      </a:r>
                      <a:r>
                        <a:rPr lang="da-DK" sz="900" dirty="0" smtClean="0"/>
                        <a:t>(</a:t>
                      </a:r>
                      <a:r>
                        <a:rPr lang="da-DK" sz="900" b="0" dirty="0" smtClean="0"/>
                        <a:t>U/L)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100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47-658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LDH </a:t>
                      </a:r>
                      <a:r>
                        <a:rPr lang="da-DK" sz="900" dirty="0" smtClean="0"/>
                        <a:t>(</a:t>
                      </a:r>
                      <a:r>
                        <a:rPr lang="da-DK" sz="900" b="0" dirty="0" smtClean="0"/>
                        <a:t>U/L)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177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76-277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err="1" smtClean="0"/>
                        <a:t>Albumine</a:t>
                      </a:r>
                      <a:r>
                        <a:rPr lang="da-DK" sz="1600" dirty="0" smtClean="0"/>
                        <a:t> </a:t>
                      </a:r>
                      <a:r>
                        <a:rPr lang="da-DK" sz="900" dirty="0" smtClean="0"/>
                        <a:t>(g/L)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40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28-47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CA 19-9 </a:t>
                      </a:r>
                      <a:r>
                        <a:rPr lang="da-DK" sz="900" dirty="0" smtClean="0"/>
                        <a:t>(</a:t>
                      </a:r>
                      <a:r>
                        <a:rPr lang="da-DK" sz="900" dirty="0" err="1" smtClean="0"/>
                        <a:t>kU</a:t>
                      </a:r>
                      <a:r>
                        <a:rPr lang="da-DK" sz="900" dirty="0" smtClean="0"/>
                        <a:t>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268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1-13,432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164">
                <a:tc>
                  <a:txBody>
                    <a:bodyPr/>
                    <a:lstStyle/>
                    <a:p>
                      <a:r>
                        <a:rPr lang="da-DK" sz="1600" dirty="0" smtClean="0"/>
                        <a:t>CRP </a:t>
                      </a:r>
                      <a:r>
                        <a:rPr lang="da-DK" sz="900" dirty="0" smtClean="0"/>
                        <a:t>(mg/L)</a:t>
                      </a:r>
                      <a:endParaRPr lang="da-DK" sz="9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5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dirty="0" smtClean="0"/>
                        <a:t>1-117</a:t>
                      </a:r>
                      <a:endParaRPr lang="da-DK" sz="16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0" name="Content Placeholder 2"/>
          <p:cNvSpPr txBox="1">
            <a:spLocks/>
          </p:cNvSpPr>
          <p:nvPr/>
        </p:nvSpPr>
        <p:spPr>
          <a:xfrm>
            <a:off x="12994851" y="8785101"/>
            <a:ext cx="5400000" cy="3976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Patient baseline characteristics  (cont.)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51" name="Content Placeholder 2"/>
          <p:cNvSpPr txBox="1">
            <a:spLocks/>
          </p:cNvSpPr>
          <p:nvPr/>
        </p:nvSpPr>
        <p:spPr>
          <a:xfrm>
            <a:off x="12966970" y="11870367"/>
            <a:ext cx="5400000" cy="66181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Worst reported adverse event during either FOLFIRINOX or chemo-radiotherapy 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52" name="Content Placeholder 2"/>
          <p:cNvSpPr txBox="1">
            <a:spLocks/>
          </p:cNvSpPr>
          <p:nvPr/>
        </p:nvSpPr>
        <p:spPr>
          <a:xfrm>
            <a:off x="19226311" y="8785101"/>
            <a:ext cx="5400000" cy="5372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6459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2918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49377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658368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822960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987552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152144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3167360" indent="0" algn="ctr" defTabSz="329184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7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Kaplan-</a:t>
            </a:r>
            <a:r>
              <a:rPr lang="en-US" sz="1600" dirty="0" err="1" smtClean="0">
                <a:solidFill>
                  <a:schemeClr val="tx1"/>
                </a:solidFill>
              </a:rPr>
              <a:t>Merier</a:t>
            </a:r>
            <a:r>
              <a:rPr lang="en-US" sz="1600" dirty="0" smtClean="0">
                <a:solidFill>
                  <a:schemeClr val="tx1"/>
                </a:solidFill>
              </a:rPr>
              <a:t> survival estimates – with a median follow-up of 17.4 months.</a:t>
            </a:r>
            <a:endParaRPr lang="en-US" sz="1600" dirty="0">
              <a:solidFill>
                <a:schemeClr val="tx1"/>
              </a:solidFill>
            </a:endParaRPr>
          </a:p>
        </p:txBody>
      </p: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940564"/>
              </p:ext>
            </p:extLst>
          </p:nvPr>
        </p:nvGraphicFramePr>
        <p:xfrm>
          <a:off x="19514343" y="16057909"/>
          <a:ext cx="4968551" cy="1003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8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8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81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838">
                <a:tc>
                  <a:txBody>
                    <a:bodyPr/>
                    <a:lstStyle/>
                    <a:p>
                      <a:pPr algn="ctr"/>
                      <a:endParaRPr lang="da-DK" sz="13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n</a:t>
                      </a:r>
                      <a:endParaRPr lang="da-DK" sz="13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median</a:t>
                      </a:r>
                      <a:endParaRPr lang="da-DK" sz="1300" dirty="0"/>
                    </a:p>
                  </a:txBody>
                  <a:tcPr marL="67377" marR="67377" marT="35169" marB="351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1 year</a:t>
                      </a:r>
                      <a:endParaRPr lang="da-DK" sz="1300" dirty="0"/>
                    </a:p>
                  </a:txBody>
                  <a:tcPr marL="67377" marR="67377" marT="35169" marB="3516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838"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Resection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16 (30%)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NR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100% (-)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838"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No </a:t>
                      </a:r>
                      <a:r>
                        <a:rPr lang="da-DK" sz="1300" dirty="0" err="1" smtClean="0"/>
                        <a:t>Resection</a:t>
                      </a:r>
                      <a:r>
                        <a:rPr lang="da-DK" sz="1300" dirty="0" smtClean="0"/>
                        <a:t> /On </a:t>
                      </a:r>
                      <a:r>
                        <a:rPr lang="da-DK" sz="1300" dirty="0" err="1" smtClean="0"/>
                        <a:t>protocol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37 (70%)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14.1 (10-16)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300" dirty="0" smtClean="0"/>
                        <a:t>60% (39-76)</a:t>
                      </a:r>
                      <a:endParaRPr lang="da-DK" sz="1300" dirty="0"/>
                    </a:p>
                  </a:txBody>
                  <a:tcPr marL="67377" marR="67377" marT="35169" marB="3516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258759" y="17527903"/>
            <a:ext cx="1739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i="1" dirty="0" smtClean="0"/>
              <a:t>Jon.bjerregaard@rsyd.dk</a:t>
            </a:r>
            <a:endParaRPr lang="da-DK" sz="1200" i="1" dirty="0"/>
          </a:p>
        </p:txBody>
      </p:sp>
      <p:cxnSp>
        <p:nvCxnSpPr>
          <p:cNvPr id="7" name="Curved Connector 6"/>
          <p:cNvCxnSpPr>
            <a:stCxn id="73" idx="2"/>
            <a:endCxn id="69" idx="1"/>
          </p:cNvCxnSpPr>
          <p:nvPr/>
        </p:nvCxnSpPr>
        <p:spPr>
          <a:xfrm rot="16200000" flipH="1">
            <a:off x="2988410" y="15319237"/>
            <a:ext cx="1854289" cy="234137"/>
          </a:xfrm>
          <a:prstGeom prst="curvedConnector2">
            <a:avLst/>
          </a:prstGeom>
          <a:ln w="38100">
            <a:solidFill>
              <a:schemeClr val="bg1">
                <a:lumMod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5723" y="5544741"/>
            <a:ext cx="5400000" cy="33464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8430" y="9286205"/>
            <a:ext cx="5400000" cy="30336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25723" y="12955538"/>
            <a:ext cx="5400000" cy="3108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02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721</Words>
  <Application>Microsoft Office PowerPoint</Application>
  <PresentationFormat>Brugerdefineret</PresentationFormat>
  <Paragraphs>205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Macrospiren</dc:creator>
  <cp:lastModifiedBy>Mathilde Weisz Ejlsmark</cp:lastModifiedBy>
  <cp:revision>35</cp:revision>
  <dcterms:created xsi:type="dcterms:W3CDTF">2015-09-08T07:26:10Z</dcterms:created>
  <dcterms:modified xsi:type="dcterms:W3CDTF">2021-06-09T11:36:55Z</dcterms:modified>
</cp:coreProperties>
</file>