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61" d="100"/>
          <a:sy n="61" d="100"/>
        </p:scale>
        <p:origin x="9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4539CE-64FC-48D4-A11D-F489CAAD2F46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ED6FD8-0F4E-4705-A25F-2CB144E7F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96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F62F73A-C1B6-486E-B20B-6572FA9E56B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88CBB32-152C-40AC-AF80-2F038D9A37D4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12289" name="Rectangle 1">
            <a:extLst>
              <a:ext uri="{FF2B5EF4-FFF2-40B4-BE49-F238E27FC236}">
                <a16:creationId xmlns:a16="http://schemas.microsoft.com/office/drawing/2014/main" id="{92098B8B-D61B-464B-A173-CC661D7F9022}"/>
              </a:ext>
            </a:extLst>
          </p:cNvPr>
          <p:cNvSpPr txBox="1">
            <a:spLocks noChangeArrowheads="1"/>
          </p:cNvSpPr>
          <p:nvPr>
            <p:ph type="sldImg"/>
          </p:nvPr>
        </p:nvSpPr>
        <p:spPr bwMode="auto">
          <a:xfrm>
            <a:off x="533400" y="763588"/>
            <a:ext cx="6705600" cy="37719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Text Box 2">
            <a:extLst>
              <a:ext uri="{FF2B5EF4-FFF2-40B4-BE49-F238E27FC236}">
                <a16:creationId xmlns:a16="http://schemas.microsoft.com/office/drawing/2014/main" id="{3AA3AD98-C69A-49C4-9E4A-D849D8F1897B}"/>
              </a:ext>
            </a:extLst>
          </p:cNvPr>
          <p:cNvSpPr txBox="1">
            <a:spLocks noChangeArrowheads="1"/>
          </p:cNvSpPr>
          <p:nvPr>
            <p:ph type="body" idx="1"/>
          </p:nvPr>
        </p:nvSpPr>
        <p:spPr bwMode="auto">
          <a:xfrm>
            <a:off x="777875" y="4776788"/>
            <a:ext cx="6216650" cy="13636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7938" rIns="0" bIns="0"/>
          <a:lstStyle/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n-US" altLang="en-US" sz="900">
                <a:latin typeface="arial" panose="020B0604020202020204" pitchFamily="34" charset="0"/>
                <a:cs typeface="Baekmuk Gulim" charset="0"/>
              </a:rPr>
              <a:t>Effect of tranexamic acid on head injury-related death stratified by baseline severity in patients randomised within 3 h of injury</a:t>
            </a:r>
          </a:p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en-US" altLang="en-US" sz="2000">
              <a:latin typeface="arial" panose="020B0604020202020204" pitchFamily="34" charset="0"/>
              <a:cs typeface="Baekmuk Gulim" charset="0"/>
            </a:endParaRPr>
          </a:p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en-US" altLang="en-US" sz="900">
                <a:latin typeface="arial" panose="020B0604020202020204" pitchFamily="34" charset="0"/>
                <a:cs typeface="Baekmuk Gulim" charset="0"/>
              </a:rPr>
              <a:t>RR=risk ratio. GCS=Glasgow Coma Scale.</a:t>
            </a:r>
          </a:p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en-US" altLang="en-US" sz="2000">
              <a:latin typeface="arial" panose="020B0604020202020204" pitchFamily="34" charset="0"/>
              <a:cs typeface="Baekmuk Gulim" charset="0"/>
            </a:endParaRPr>
          </a:p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en-US" altLang="en-US" sz="2000">
              <a:latin typeface="arial" panose="020B0604020202020204" pitchFamily="34" charset="0"/>
              <a:cs typeface="Baekmuk Gulim" charset="0"/>
            </a:endParaRPr>
          </a:p>
          <a:p>
            <a:pPr marL="215900" indent="-214313" eaLnBrk="1">
              <a:lnSpc>
                <a:spcPct val="93000"/>
              </a:lnSpc>
              <a:spcBef>
                <a:spcPct val="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endParaRPr lang="en-US" altLang="en-US" sz="900">
              <a:latin typeface="arial" panose="020B0604020202020204" pitchFamily="34" charset="0"/>
              <a:cs typeface="Baekmuk Gulim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BD1B5-7F0A-45EB-849D-EBADBAA8A7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24D72D-277D-4440-B8AB-39EEF8CE45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9555A-E2FB-4265-8D1C-8E209E70E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9BE46-D923-49D4-8E33-EFB8C43F4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F4433-D499-40E2-A920-E666CE304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793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03784-07A2-4543-986F-1810E8C74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DEA1F-AAA3-413B-A2B8-F1A8FF75A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AB0C3C-77B0-40B4-AA3D-944CBE29D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B9582-31E7-469A-BE31-E8C1D54DF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2705-4DAA-4075-983F-2BB788CB7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7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0CABC-B12E-4B6F-903B-227A1E975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71D21-C675-4FD5-8BC1-8B33ABEEA8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595BF-8CAA-4F0D-A1BC-EE6F38462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A08F9-64C8-4357-9A64-FB53A6536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28CD7-02A4-4AA7-B46B-78E6722B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380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65007-7E8D-4F80-BBE7-D53BAABD8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50431-8876-45D4-B9BC-8C3016D508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15EFA3-41E9-45DA-BB19-B87D63F483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2B5B4D-B21B-4C6C-BA12-5C49A13FB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6B8D6-9429-468D-8C00-D9132D5A6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818F7-0374-4B30-84D7-934E83880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54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9E9E5-C772-45F8-AC7D-39F93CDB7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212BD4-16C1-42BA-B71A-3EB901699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E929F2-16F5-4CDB-88DE-06CF43DE9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1FDD03-91FA-4AE1-B1AF-2586287505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E16681-EF2A-4436-B61E-8E6BAE9017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B9222A-706D-4FA0-9998-B30F28E40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265742-920B-40E6-A62F-F1DC9A712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F4468A-62F5-49B6-A875-CBCC4CA4A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23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25C74-FD82-45EB-A854-128311061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C07870-DF0F-46A8-A694-8AEE8C0A6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067FAB-F811-4966-B7D3-35A8A262E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C5D642-C954-4172-918D-A26ABCAD5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865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7F0D091-DD76-4E8A-9982-55F9CAD4C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96725F-71BE-42B0-8E0F-7E2A21DDB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72EC0D-7DC5-4062-A194-36E913B31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592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3CC31-AFAD-445D-A542-01BBC05BF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88335-6CDD-445F-B882-09E02CCB2B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7A26E6-9770-470F-8EB6-7C58599B7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9405D-5013-4124-9B48-7C390A067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F9AD8-6249-4E4B-A680-5425F46F9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3D23C-082F-4011-8D5D-7950D95C5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63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1AF90-B68E-47D3-AFEB-F0490BFCE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E9E9C0-AD7E-414D-A9C0-11BD356EA9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E883A2-FB2F-4728-8128-F7440D54B4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53D14-2D6A-4F9E-BF9D-FE4B3DBD3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144791-AE44-49F3-BE13-8F281993D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1F5D07-8CFC-4163-B208-D4754F688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696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E5852-89EE-4BE8-9C5B-B33B214D1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13DED-2C01-43DB-9C19-22673FD616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43EA5-D2FC-4132-9839-40FCD81C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393B4-8595-420F-A7D8-DABE5A0B6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3933C-391B-4010-9971-3830F442E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387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1A3D05-1E38-495F-B926-54CF985220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858DE-30A4-4120-B99B-1D03904C72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01E13-028A-4D8F-A4CE-A883700A7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EED99A-751D-48F5-A5A4-6BBEEBDBF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94F06-467B-4726-970F-A23BF5E29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368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4DDFD4-17BC-4BE4-ABFD-8AD004AB1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BED605-A83E-44B5-946E-6B6025A86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BB07CC-217E-4777-BAF8-DD7B21686A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A1910-8528-4A0E-864A-775306AB4C9C}" type="datetimeFigureOut">
              <a:rPr lang="en-GB" smtClean="0"/>
              <a:t>15/01/2020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B5C67-F113-4DF2-9EEA-7411C023B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C062C-4BA7-49E4-A4E0-F65565DA9A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7364-3D49-456B-8406-A81D1F25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9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>
            <a:extLst>
              <a:ext uri="{FF2B5EF4-FFF2-40B4-BE49-F238E27FC236}">
                <a16:creationId xmlns:a16="http://schemas.microsoft.com/office/drawing/2014/main" id="{503778D6-B1D0-45C4-9145-7D4010060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3089" y="79375"/>
            <a:ext cx="887079" cy="309958"/>
          </a:xfrm>
          <a:custGeom>
            <a:avLst/>
            <a:gdLst/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/>
              <a:t>Figure 3 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95BD9A2C-90E4-4DF4-93D4-5D97A2CB0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116" y="1387367"/>
            <a:ext cx="7799843" cy="437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7" name="Text Box 3">
            <a:extLst>
              <a:ext uri="{FF2B5EF4-FFF2-40B4-BE49-F238E27FC236}">
                <a16:creationId xmlns:a16="http://schemas.microsoft.com/office/drawing/2014/main" id="{A51361FF-2928-4AA2-842C-3B1E7A2352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0" y="6477001"/>
            <a:ext cx="8255000" cy="227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  <a:defRPr sz="1400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 sz="900" i="1"/>
              <a:t>The Lancet</a:t>
            </a:r>
            <a:r>
              <a:rPr lang="en-US" altLang="en-US" sz="900"/>
              <a:t> 2019 394, 1713-1723DOI: (10.1016/S0140-6736(19)32233-0)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ＭＳ Ｐゴシック</vt:lpstr>
      <vt:lpstr>arial</vt:lpstr>
      <vt:lpstr>arial</vt:lpstr>
      <vt:lpstr>Baekmuk Gulim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 Frimley</dc:creator>
  <cp:lastModifiedBy>Lauren  Frimley</cp:lastModifiedBy>
  <cp:revision>2</cp:revision>
  <dcterms:created xsi:type="dcterms:W3CDTF">2020-01-15T10:47:39Z</dcterms:created>
  <dcterms:modified xsi:type="dcterms:W3CDTF">2020-01-15T10:48:40Z</dcterms:modified>
</cp:coreProperties>
</file>