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25203150" cy="14401800"/>
  <p:notesSz cx="6858000" cy="9144000"/>
  <p:defaultTextStyle>
    <a:defPPr>
      <a:defRPr lang="da-DK"/>
    </a:defPPr>
    <a:lvl1pPr algn="ctr" rtl="0" fontAlgn="base">
      <a:spcBef>
        <a:spcPct val="50000"/>
      </a:spcBef>
      <a:spcAft>
        <a:spcPct val="0"/>
      </a:spcAft>
      <a:defRPr sz="2400" kern="1200">
        <a:solidFill>
          <a:srgbClr val="F8F8F8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457200" algn="ctr" rtl="0" fontAlgn="base">
      <a:spcBef>
        <a:spcPct val="50000"/>
      </a:spcBef>
      <a:spcAft>
        <a:spcPct val="0"/>
      </a:spcAft>
      <a:defRPr sz="2400" kern="1200">
        <a:solidFill>
          <a:srgbClr val="F8F8F8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914400" algn="ctr" rtl="0" fontAlgn="base">
      <a:spcBef>
        <a:spcPct val="50000"/>
      </a:spcBef>
      <a:spcAft>
        <a:spcPct val="0"/>
      </a:spcAft>
      <a:defRPr sz="2400" kern="1200">
        <a:solidFill>
          <a:srgbClr val="F8F8F8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371600" algn="ctr" rtl="0" fontAlgn="base">
      <a:spcBef>
        <a:spcPct val="50000"/>
      </a:spcBef>
      <a:spcAft>
        <a:spcPct val="0"/>
      </a:spcAft>
      <a:defRPr sz="2400" kern="1200">
        <a:solidFill>
          <a:srgbClr val="F8F8F8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1828800" algn="ctr" rtl="0" fontAlgn="base">
      <a:spcBef>
        <a:spcPct val="50000"/>
      </a:spcBef>
      <a:spcAft>
        <a:spcPct val="0"/>
      </a:spcAft>
      <a:defRPr sz="2400" kern="1200">
        <a:solidFill>
          <a:srgbClr val="F8F8F8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rgbClr val="F8F8F8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rgbClr val="F8F8F8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rgbClr val="F8F8F8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rgbClr val="F8F8F8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536">
          <p15:clr>
            <a:srgbClr val="A4A3A4"/>
          </p15:clr>
        </p15:guide>
        <p15:guide id="2" pos="784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4A6"/>
    <a:srgbClr val="0000FF"/>
    <a:srgbClr val="86A10B"/>
    <a:srgbClr val="FF0000"/>
    <a:srgbClr val="F8F8F8"/>
    <a:srgbClr val="EAEAEA"/>
    <a:srgbClr val="DDDDDD"/>
    <a:srgbClr val="6675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llemlayou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llemlayout 2 - Markering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Ingen typografi, intet git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958" autoAdjust="0"/>
    <p:restoredTop sz="94511" autoAdjust="0"/>
  </p:normalViewPr>
  <p:slideViewPr>
    <p:cSldViewPr>
      <p:cViewPr varScale="1">
        <p:scale>
          <a:sx n="35" d="100"/>
          <a:sy n="35" d="100"/>
        </p:scale>
        <p:origin x="1056" y="60"/>
      </p:cViewPr>
      <p:guideLst>
        <p:guide orient="horz" pos="4536"/>
        <p:guide pos="784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iki6eg\Desktop\TEM_abstract\OS_PFS_TEM.xls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917263325377884"/>
          <c:y val="6.2271446838375974E-2"/>
          <c:w val="0.78260137642381822"/>
          <c:h val="0.66300603467703567"/>
        </c:manualLayout>
      </c:layout>
      <c:scatterChart>
        <c:scatterStyle val="smoothMarker"/>
        <c:varyColors val="0"/>
        <c:ser>
          <c:idx val="0"/>
          <c:order val="0"/>
          <c:spPr>
            <a:ln w="50800">
              <a:solidFill>
                <a:srgbClr val="FF0000"/>
              </a:solidFill>
              <a:prstDash val="solid"/>
            </a:ln>
          </c:spPr>
          <c:marker>
            <c:symbol val="none"/>
          </c:marker>
          <c:xVal>
            <c:numRef>
              <c:f>'Ark1'!$D$1:$D$281</c:f>
              <c:numCache>
                <c:formatCode>0.00</c:formatCode>
                <c:ptCount val="281"/>
                <c:pt idx="0">
                  <c:v>0</c:v>
                </c:pt>
                <c:pt idx="1">
                  <c:v>1.51</c:v>
                </c:pt>
                <c:pt idx="2">
                  <c:v>1.51</c:v>
                </c:pt>
                <c:pt idx="3">
                  <c:v>1.87</c:v>
                </c:pt>
                <c:pt idx="4">
                  <c:v>1.87</c:v>
                </c:pt>
                <c:pt idx="5">
                  <c:v>1.91</c:v>
                </c:pt>
                <c:pt idx="6">
                  <c:v>1.91</c:v>
                </c:pt>
                <c:pt idx="7">
                  <c:v>2.2000000000000002</c:v>
                </c:pt>
                <c:pt idx="8">
                  <c:v>2.2000000000000002</c:v>
                </c:pt>
                <c:pt idx="9">
                  <c:v>2.2999999999999998</c:v>
                </c:pt>
                <c:pt idx="10">
                  <c:v>2.2999999999999998</c:v>
                </c:pt>
                <c:pt idx="11">
                  <c:v>3.35</c:v>
                </c:pt>
                <c:pt idx="12">
                  <c:v>3.35</c:v>
                </c:pt>
                <c:pt idx="13">
                  <c:v>3.71</c:v>
                </c:pt>
                <c:pt idx="14">
                  <c:v>3.71</c:v>
                </c:pt>
                <c:pt idx="15">
                  <c:v>3.94</c:v>
                </c:pt>
                <c:pt idx="16">
                  <c:v>3.94</c:v>
                </c:pt>
                <c:pt idx="17">
                  <c:v>4.4000000000000004</c:v>
                </c:pt>
                <c:pt idx="18">
                  <c:v>4.4000000000000004</c:v>
                </c:pt>
                <c:pt idx="19">
                  <c:v>4.4400000000000004</c:v>
                </c:pt>
                <c:pt idx="20">
                  <c:v>4.4400000000000004</c:v>
                </c:pt>
                <c:pt idx="21">
                  <c:v>4.7</c:v>
                </c:pt>
                <c:pt idx="22">
                  <c:v>4.7</c:v>
                </c:pt>
                <c:pt idx="23">
                  <c:v>5.95</c:v>
                </c:pt>
                <c:pt idx="24">
                  <c:v>5.95</c:v>
                </c:pt>
                <c:pt idx="25">
                  <c:v>6.37</c:v>
                </c:pt>
                <c:pt idx="26">
                  <c:v>6.37</c:v>
                </c:pt>
                <c:pt idx="27">
                  <c:v>6.47</c:v>
                </c:pt>
                <c:pt idx="28">
                  <c:v>6.47</c:v>
                </c:pt>
                <c:pt idx="29">
                  <c:v>6.74</c:v>
                </c:pt>
                <c:pt idx="30">
                  <c:v>6.74</c:v>
                </c:pt>
                <c:pt idx="31">
                  <c:v>7.59</c:v>
                </c:pt>
                <c:pt idx="32">
                  <c:v>7.59</c:v>
                </c:pt>
                <c:pt idx="33">
                  <c:v>7.89</c:v>
                </c:pt>
                <c:pt idx="34">
                  <c:v>7.89</c:v>
                </c:pt>
                <c:pt idx="35">
                  <c:v>8.3800000000000008</c:v>
                </c:pt>
                <c:pt idx="36">
                  <c:v>8.3800000000000008</c:v>
                </c:pt>
                <c:pt idx="37">
                  <c:v>8.77</c:v>
                </c:pt>
                <c:pt idx="38">
                  <c:v>8.77</c:v>
                </c:pt>
                <c:pt idx="39">
                  <c:v>8.8000000000000007</c:v>
                </c:pt>
                <c:pt idx="40">
                  <c:v>8.8000000000000007</c:v>
                </c:pt>
                <c:pt idx="41">
                  <c:v>9.23</c:v>
                </c:pt>
                <c:pt idx="42">
                  <c:v>9.23</c:v>
                </c:pt>
                <c:pt idx="43">
                  <c:v>9.36</c:v>
                </c:pt>
                <c:pt idx="44">
                  <c:v>9.36</c:v>
                </c:pt>
                <c:pt idx="45">
                  <c:v>9.5299999999999994</c:v>
                </c:pt>
                <c:pt idx="46">
                  <c:v>9.5299999999999994</c:v>
                </c:pt>
                <c:pt idx="47">
                  <c:v>9.7899999999999991</c:v>
                </c:pt>
                <c:pt idx="48">
                  <c:v>9.7899999999999991</c:v>
                </c:pt>
                <c:pt idx="49">
                  <c:v>10.5</c:v>
                </c:pt>
                <c:pt idx="50">
                  <c:v>10.5</c:v>
                </c:pt>
                <c:pt idx="51">
                  <c:v>11</c:v>
                </c:pt>
                <c:pt idx="52">
                  <c:v>11</c:v>
                </c:pt>
                <c:pt idx="53">
                  <c:v>11.2</c:v>
                </c:pt>
                <c:pt idx="54">
                  <c:v>11.2</c:v>
                </c:pt>
                <c:pt idx="55">
                  <c:v>11.4</c:v>
                </c:pt>
                <c:pt idx="56">
                  <c:v>11.4</c:v>
                </c:pt>
                <c:pt idx="57">
                  <c:v>11.5</c:v>
                </c:pt>
                <c:pt idx="58">
                  <c:v>11.5</c:v>
                </c:pt>
                <c:pt idx="59">
                  <c:v>11.6</c:v>
                </c:pt>
                <c:pt idx="60">
                  <c:v>11.6</c:v>
                </c:pt>
                <c:pt idx="61">
                  <c:v>12.1</c:v>
                </c:pt>
                <c:pt idx="62">
                  <c:v>12.1</c:v>
                </c:pt>
                <c:pt idx="63">
                  <c:v>12.5</c:v>
                </c:pt>
                <c:pt idx="64">
                  <c:v>12.5</c:v>
                </c:pt>
                <c:pt idx="65">
                  <c:v>13.6</c:v>
                </c:pt>
                <c:pt idx="66">
                  <c:v>13.6</c:v>
                </c:pt>
                <c:pt idx="67">
                  <c:v>14.1</c:v>
                </c:pt>
                <c:pt idx="68">
                  <c:v>14.1</c:v>
                </c:pt>
                <c:pt idx="69">
                  <c:v>14.2</c:v>
                </c:pt>
                <c:pt idx="70">
                  <c:v>14.2</c:v>
                </c:pt>
                <c:pt idx="71">
                  <c:v>15.5</c:v>
                </c:pt>
                <c:pt idx="72">
                  <c:v>15.5</c:v>
                </c:pt>
                <c:pt idx="73">
                  <c:v>17</c:v>
                </c:pt>
                <c:pt idx="74">
                  <c:v>17</c:v>
                </c:pt>
                <c:pt idx="75">
                  <c:v>19.600000000000001</c:v>
                </c:pt>
                <c:pt idx="76">
                  <c:v>19.600000000000001</c:v>
                </c:pt>
                <c:pt idx="77">
                  <c:v>19.7</c:v>
                </c:pt>
                <c:pt idx="78">
                  <c:v>19.7</c:v>
                </c:pt>
                <c:pt idx="79">
                  <c:v>26.7</c:v>
                </c:pt>
                <c:pt idx="80">
                  <c:v>26.7</c:v>
                </c:pt>
              </c:numCache>
            </c:numRef>
          </c:xVal>
          <c:yVal>
            <c:numRef>
              <c:f>'Ark1'!$E$1:$E$281</c:f>
              <c:numCache>
                <c:formatCode>0.00</c:formatCode>
                <c:ptCount val="281"/>
                <c:pt idx="0">
                  <c:v>1</c:v>
                </c:pt>
                <c:pt idx="1">
                  <c:v>1</c:v>
                </c:pt>
                <c:pt idx="2">
                  <c:v>0.97599999999999998</c:v>
                </c:pt>
                <c:pt idx="3">
                  <c:v>0.97599999999999998</c:v>
                </c:pt>
                <c:pt idx="4">
                  <c:v>0.95199999999999996</c:v>
                </c:pt>
                <c:pt idx="5">
                  <c:v>0.95199999999999996</c:v>
                </c:pt>
                <c:pt idx="6">
                  <c:v>0.92900000000000005</c:v>
                </c:pt>
                <c:pt idx="7">
                  <c:v>0.92900000000000005</c:v>
                </c:pt>
                <c:pt idx="8">
                  <c:v>0.90500000000000003</c:v>
                </c:pt>
                <c:pt idx="9">
                  <c:v>0.90500000000000003</c:v>
                </c:pt>
                <c:pt idx="10">
                  <c:v>0.88100000000000001</c:v>
                </c:pt>
                <c:pt idx="11">
                  <c:v>0.88100000000000001</c:v>
                </c:pt>
                <c:pt idx="12">
                  <c:v>0.85699999999999998</c:v>
                </c:pt>
                <c:pt idx="13">
                  <c:v>0.85699999999999998</c:v>
                </c:pt>
                <c:pt idx="14">
                  <c:v>0.83299999999999996</c:v>
                </c:pt>
                <c:pt idx="15">
                  <c:v>0.83299999999999996</c:v>
                </c:pt>
                <c:pt idx="16">
                  <c:v>0.78600000000000003</c:v>
                </c:pt>
                <c:pt idx="17">
                  <c:v>0.78600000000000003</c:v>
                </c:pt>
                <c:pt idx="18">
                  <c:v>0.76200000000000001</c:v>
                </c:pt>
                <c:pt idx="19">
                  <c:v>0.76200000000000001</c:v>
                </c:pt>
                <c:pt idx="20">
                  <c:v>0.73799999999999999</c:v>
                </c:pt>
                <c:pt idx="21">
                  <c:v>0.73799999999999999</c:v>
                </c:pt>
                <c:pt idx="22">
                  <c:v>0.71399999999999997</c:v>
                </c:pt>
                <c:pt idx="23">
                  <c:v>0.71399999999999997</c:v>
                </c:pt>
                <c:pt idx="24">
                  <c:v>0.69</c:v>
                </c:pt>
                <c:pt idx="25">
                  <c:v>0.69</c:v>
                </c:pt>
                <c:pt idx="26">
                  <c:v>0.66700000000000004</c:v>
                </c:pt>
                <c:pt idx="27">
                  <c:v>0.66700000000000004</c:v>
                </c:pt>
                <c:pt idx="28">
                  <c:v>0.64300000000000002</c:v>
                </c:pt>
                <c:pt idx="29">
                  <c:v>0.64300000000000002</c:v>
                </c:pt>
                <c:pt idx="30">
                  <c:v>0.61899999999999999</c:v>
                </c:pt>
                <c:pt idx="31">
                  <c:v>0.61899999999999999</c:v>
                </c:pt>
                <c:pt idx="32">
                  <c:v>0.59499999999999997</c:v>
                </c:pt>
                <c:pt idx="33">
                  <c:v>0.59499999999999997</c:v>
                </c:pt>
                <c:pt idx="34">
                  <c:v>0.57099999999999995</c:v>
                </c:pt>
                <c:pt idx="35">
                  <c:v>0.57099999999999995</c:v>
                </c:pt>
                <c:pt idx="36">
                  <c:v>0.54800000000000004</c:v>
                </c:pt>
                <c:pt idx="37">
                  <c:v>0.54800000000000004</c:v>
                </c:pt>
                <c:pt idx="38">
                  <c:v>0.52400000000000002</c:v>
                </c:pt>
                <c:pt idx="39">
                  <c:v>0.52400000000000002</c:v>
                </c:pt>
                <c:pt idx="40">
                  <c:v>0.52400000000000002</c:v>
                </c:pt>
                <c:pt idx="41">
                  <c:v>0.52400000000000002</c:v>
                </c:pt>
                <c:pt idx="42">
                  <c:v>0.52400000000000002</c:v>
                </c:pt>
                <c:pt idx="43">
                  <c:v>0.52400000000000002</c:v>
                </c:pt>
                <c:pt idx="44">
                  <c:v>0.498</c:v>
                </c:pt>
                <c:pt idx="45">
                  <c:v>0.498</c:v>
                </c:pt>
                <c:pt idx="46">
                  <c:v>0.47099999999999997</c:v>
                </c:pt>
                <c:pt idx="47">
                  <c:v>0.47099999999999997</c:v>
                </c:pt>
                <c:pt idx="48">
                  <c:v>0.47099999999999997</c:v>
                </c:pt>
                <c:pt idx="49">
                  <c:v>0.47099999999999997</c:v>
                </c:pt>
                <c:pt idx="50">
                  <c:v>0.44400000000000001</c:v>
                </c:pt>
                <c:pt idx="51">
                  <c:v>0.44400000000000001</c:v>
                </c:pt>
                <c:pt idx="52">
                  <c:v>0.41599999999999998</c:v>
                </c:pt>
                <c:pt idx="53">
                  <c:v>0.41599999999999998</c:v>
                </c:pt>
                <c:pt idx="54">
                  <c:v>0.41599999999999998</c:v>
                </c:pt>
                <c:pt idx="55">
                  <c:v>0.41599999999999998</c:v>
                </c:pt>
                <c:pt idx="56">
                  <c:v>0.38600000000000001</c:v>
                </c:pt>
                <c:pt idx="57">
                  <c:v>0.38600000000000001</c:v>
                </c:pt>
                <c:pt idx="58">
                  <c:v>0.38600000000000001</c:v>
                </c:pt>
                <c:pt idx="59">
                  <c:v>0.38600000000000001</c:v>
                </c:pt>
                <c:pt idx="60">
                  <c:v>0.38600000000000001</c:v>
                </c:pt>
                <c:pt idx="61">
                  <c:v>0.38600000000000001</c:v>
                </c:pt>
                <c:pt idx="62">
                  <c:v>0.38600000000000001</c:v>
                </c:pt>
                <c:pt idx="63">
                  <c:v>0.38600000000000001</c:v>
                </c:pt>
                <c:pt idx="64">
                  <c:v>0.38600000000000001</c:v>
                </c:pt>
                <c:pt idx="65">
                  <c:v>0.38600000000000001</c:v>
                </c:pt>
                <c:pt idx="66">
                  <c:v>0.33800000000000002</c:v>
                </c:pt>
                <c:pt idx="67">
                  <c:v>0.33800000000000002</c:v>
                </c:pt>
                <c:pt idx="68">
                  <c:v>0.28999999999999998</c:v>
                </c:pt>
                <c:pt idx="69">
                  <c:v>0.28999999999999998</c:v>
                </c:pt>
                <c:pt idx="70">
                  <c:v>0.24099999999999999</c:v>
                </c:pt>
                <c:pt idx="71">
                  <c:v>0.24099999999999999</c:v>
                </c:pt>
                <c:pt idx="72">
                  <c:v>0.193</c:v>
                </c:pt>
                <c:pt idx="73">
                  <c:v>0.193</c:v>
                </c:pt>
                <c:pt idx="74">
                  <c:v>0.14499999999999999</c:v>
                </c:pt>
                <c:pt idx="75">
                  <c:v>0.14499999999999999</c:v>
                </c:pt>
                <c:pt idx="76">
                  <c:v>9.6600000000000005E-2</c:v>
                </c:pt>
                <c:pt idx="77">
                  <c:v>9.6600000000000005E-2</c:v>
                </c:pt>
                <c:pt idx="78">
                  <c:v>9.6600000000000005E-2</c:v>
                </c:pt>
                <c:pt idx="79">
                  <c:v>9.6600000000000005E-2</c:v>
                </c:pt>
                <c:pt idx="80">
                  <c:v>9.6600000000000005E-2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7C2E-42D1-A9B5-1709A0FCA011}"/>
            </c:ext>
          </c:extLst>
        </c:ser>
        <c:ser>
          <c:idx val="1"/>
          <c:order val="1"/>
          <c:spPr>
            <a:ln w="50800">
              <a:solidFill>
                <a:srgbClr val="0000FF"/>
              </a:solidFill>
              <a:prstDash val="solid"/>
            </a:ln>
          </c:spPr>
          <c:marker>
            <c:symbol val="none"/>
          </c:marker>
          <c:xVal>
            <c:numRef>
              <c:f>'Ark1'!$A$1:$A$255</c:f>
              <c:numCache>
                <c:formatCode>0.00</c:formatCode>
                <c:ptCount val="255"/>
                <c:pt idx="0">
                  <c:v>0</c:v>
                </c:pt>
                <c:pt idx="1">
                  <c:v>0.13100000000000001</c:v>
                </c:pt>
                <c:pt idx="2">
                  <c:v>0.13100000000000001</c:v>
                </c:pt>
                <c:pt idx="3">
                  <c:v>1.1499999999999999</c:v>
                </c:pt>
                <c:pt idx="4">
                  <c:v>1.1499999999999999</c:v>
                </c:pt>
                <c:pt idx="5">
                  <c:v>1.38</c:v>
                </c:pt>
                <c:pt idx="6">
                  <c:v>1.38</c:v>
                </c:pt>
                <c:pt idx="7">
                  <c:v>1.48</c:v>
                </c:pt>
                <c:pt idx="8">
                  <c:v>1.48</c:v>
                </c:pt>
                <c:pt idx="9">
                  <c:v>1.51</c:v>
                </c:pt>
                <c:pt idx="10">
                  <c:v>1.51</c:v>
                </c:pt>
                <c:pt idx="11">
                  <c:v>1.54</c:v>
                </c:pt>
                <c:pt idx="12">
                  <c:v>1.54</c:v>
                </c:pt>
                <c:pt idx="13">
                  <c:v>1.58</c:v>
                </c:pt>
                <c:pt idx="14">
                  <c:v>1.58</c:v>
                </c:pt>
                <c:pt idx="15">
                  <c:v>1.61</c:v>
                </c:pt>
                <c:pt idx="16">
                  <c:v>1.61</c:v>
                </c:pt>
                <c:pt idx="17">
                  <c:v>1.84</c:v>
                </c:pt>
                <c:pt idx="18">
                  <c:v>1.84</c:v>
                </c:pt>
                <c:pt idx="19">
                  <c:v>1.91</c:v>
                </c:pt>
                <c:pt idx="20">
                  <c:v>1.91</c:v>
                </c:pt>
                <c:pt idx="21">
                  <c:v>1.97</c:v>
                </c:pt>
                <c:pt idx="22">
                  <c:v>1.97</c:v>
                </c:pt>
                <c:pt idx="23">
                  <c:v>2.14</c:v>
                </c:pt>
                <c:pt idx="24">
                  <c:v>2.14</c:v>
                </c:pt>
                <c:pt idx="25">
                  <c:v>2.2000000000000002</c:v>
                </c:pt>
                <c:pt idx="26">
                  <c:v>2.2000000000000002</c:v>
                </c:pt>
                <c:pt idx="27">
                  <c:v>3.22</c:v>
                </c:pt>
                <c:pt idx="28">
                  <c:v>3.22</c:v>
                </c:pt>
                <c:pt idx="29">
                  <c:v>3.29</c:v>
                </c:pt>
                <c:pt idx="30">
                  <c:v>3.29</c:v>
                </c:pt>
                <c:pt idx="31">
                  <c:v>3.35</c:v>
                </c:pt>
                <c:pt idx="32">
                  <c:v>3.35</c:v>
                </c:pt>
                <c:pt idx="33">
                  <c:v>3.48</c:v>
                </c:pt>
                <c:pt idx="34">
                  <c:v>3.48</c:v>
                </c:pt>
                <c:pt idx="35">
                  <c:v>3.55</c:v>
                </c:pt>
                <c:pt idx="36">
                  <c:v>3.55</c:v>
                </c:pt>
                <c:pt idx="37">
                  <c:v>3.71</c:v>
                </c:pt>
                <c:pt idx="38">
                  <c:v>3.71</c:v>
                </c:pt>
                <c:pt idx="39">
                  <c:v>3.98</c:v>
                </c:pt>
                <c:pt idx="40">
                  <c:v>3.98</c:v>
                </c:pt>
                <c:pt idx="41">
                  <c:v>4.99</c:v>
                </c:pt>
                <c:pt idx="42">
                  <c:v>4.99</c:v>
                </c:pt>
                <c:pt idx="43">
                  <c:v>5.16</c:v>
                </c:pt>
                <c:pt idx="44">
                  <c:v>5.16</c:v>
                </c:pt>
                <c:pt idx="45">
                  <c:v>5.39</c:v>
                </c:pt>
                <c:pt idx="46">
                  <c:v>5.39</c:v>
                </c:pt>
                <c:pt idx="47">
                  <c:v>6.31</c:v>
                </c:pt>
                <c:pt idx="48">
                  <c:v>6.31</c:v>
                </c:pt>
                <c:pt idx="49">
                  <c:v>6.8</c:v>
                </c:pt>
                <c:pt idx="50">
                  <c:v>6.8</c:v>
                </c:pt>
                <c:pt idx="51">
                  <c:v>7.1</c:v>
                </c:pt>
                <c:pt idx="52">
                  <c:v>7.1</c:v>
                </c:pt>
                <c:pt idx="53">
                  <c:v>7.59</c:v>
                </c:pt>
                <c:pt idx="54">
                  <c:v>7.59</c:v>
                </c:pt>
                <c:pt idx="55">
                  <c:v>7.95</c:v>
                </c:pt>
                <c:pt idx="56">
                  <c:v>7.95</c:v>
                </c:pt>
                <c:pt idx="57">
                  <c:v>9.17</c:v>
                </c:pt>
                <c:pt idx="58">
                  <c:v>9.17</c:v>
                </c:pt>
                <c:pt idx="59">
                  <c:v>11.5</c:v>
                </c:pt>
                <c:pt idx="60">
                  <c:v>11.5</c:v>
                </c:pt>
                <c:pt idx="61">
                  <c:v>12.1</c:v>
                </c:pt>
                <c:pt idx="62">
                  <c:v>12.1</c:v>
                </c:pt>
              </c:numCache>
            </c:numRef>
          </c:xVal>
          <c:yVal>
            <c:numRef>
              <c:f>'Ark1'!$B$1:$B$255</c:f>
              <c:numCache>
                <c:formatCode>0.00</c:formatCode>
                <c:ptCount val="255"/>
                <c:pt idx="0">
                  <c:v>1</c:v>
                </c:pt>
                <c:pt idx="1">
                  <c:v>1</c:v>
                </c:pt>
                <c:pt idx="2">
                  <c:v>0.97599999999999998</c:v>
                </c:pt>
                <c:pt idx="3">
                  <c:v>0.97599999999999998</c:v>
                </c:pt>
                <c:pt idx="4">
                  <c:v>0.95199999999999996</c:v>
                </c:pt>
                <c:pt idx="5">
                  <c:v>0.95199999999999996</c:v>
                </c:pt>
                <c:pt idx="6">
                  <c:v>0.92900000000000005</c:v>
                </c:pt>
                <c:pt idx="7">
                  <c:v>0.92900000000000005</c:v>
                </c:pt>
                <c:pt idx="8">
                  <c:v>0.85699999999999998</c:v>
                </c:pt>
                <c:pt idx="9">
                  <c:v>0.85699999999999998</c:v>
                </c:pt>
                <c:pt idx="10">
                  <c:v>0.81</c:v>
                </c:pt>
                <c:pt idx="11">
                  <c:v>0.81</c:v>
                </c:pt>
                <c:pt idx="12">
                  <c:v>0.76200000000000001</c:v>
                </c:pt>
                <c:pt idx="13">
                  <c:v>0.76200000000000001</c:v>
                </c:pt>
                <c:pt idx="14">
                  <c:v>0.69</c:v>
                </c:pt>
                <c:pt idx="15">
                  <c:v>0.69</c:v>
                </c:pt>
                <c:pt idx="16">
                  <c:v>0.57099999999999995</c:v>
                </c:pt>
                <c:pt idx="17">
                  <c:v>0.57099999999999995</c:v>
                </c:pt>
                <c:pt idx="18">
                  <c:v>0.54800000000000004</c:v>
                </c:pt>
                <c:pt idx="19">
                  <c:v>0.54800000000000004</c:v>
                </c:pt>
                <c:pt idx="20">
                  <c:v>0.54800000000000004</c:v>
                </c:pt>
                <c:pt idx="21">
                  <c:v>0.54800000000000004</c:v>
                </c:pt>
                <c:pt idx="22">
                  <c:v>0.52300000000000002</c:v>
                </c:pt>
                <c:pt idx="23">
                  <c:v>0.52300000000000002</c:v>
                </c:pt>
                <c:pt idx="24">
                  <c:v>0.498</c:v>
                </c:pt>
                <c:pt idx="25">
                  <c:v>0.498</c:v>
                </c:pt>
                <c:pt idx="26">
                  <c:v>0.498</c:v>
                </c:pt>
                <c:pt idx="27">
                  <c:v>0.498</c:v>
                </c:pt>
                <c:pt idx="28">
                  <c:v>0.47199999999999998</c:v>
                </c:pt>
                <c:pt idx="29">
                  <c:v>0.47199999999999998</c:v>
                </c:pt>
                <c:pt idx="30">
                  <c:v>0.44500000000000001</c:v>
                </c:pt>
                <c:pt idx="31">
                  <c:v>0.44500000000000001</c:v>
                </c:pt>
                <c:pt idx="32">
                  <c:v>0.44500000000000001</c:v>
                </c:pt>
                <c:pt idx="33">
                  <c:v>0.44500000000000001</c:v>
                </c:pt>
                <c:pt idx="34">
                  <c:v>0.41799999999999998</c:v>
                </c:pt>
                <c:pt idx="35">
                  <c:v>0.41799999999999998</c:v>
                </c:pt>
                <c:pt idx="36">
                  <c:v>0.39</c:v>
                </c:pt>
                <c:pt idx="37">
                  <c:v>0.39</c:v>
                </c:pt>
                <c:pt idx="38">
                  <c:v>0.36199999999999999</c:v>
                </c:pt>
                <c:pt idx="39">
                  <c:v>0.36199999999999999</c:v>
                </c:pt>
                <c:pt idx="40">
                  <c:v>0.33400000000000002</c:v>
                </c:pt>
                <c:pt idx="41">
                  <c:v>0.33400000000000002</c:v>
                </c:pt>
                <c:pt idx="42">
                  <c:v>0.27800000000000002</c:v>
                </c:pt>
                <c:pt idx="43">
                  <c:v>0.27800000000000002</c:v>
                </c:pt>
                <c:pt idx="44">
                  <c:v>0.251</c:v>
                </c:pt>
                <c:pt idx="45">
                  <c:v>0.251</c:v>
                </c:pt>
                <c:pt idx="46">
                  <c:v>0.223</c:v>
                </c:pt>
                <c:pt idx="47">
                  <c:v>0.223</c:v>
                </c:pt>
                <c:pt idx="48">
                  <c:v>0.19500000000000001</c:v>
                </c:pt>
                <c:pt idx="49">
                  <c:v>0.19500000000000001</c:v>
                </c:pt>
                <c:pt idx="50">
                  <c:v>0.16700000000000001</c:v>
                </c:pt>
                <c:pt idx="51">
                  <c:v>0.16700000000000001</c:v>
                </c:pt>
                <c:pt idx="52">
                  <c:v>0.13900000000000001</c:v>
                </c:pt>
                <c:pt idx="53">
                  <c:v>0.13900000000000001</c:v>
                </c:pt>
                <c:pt idx="54">
                  <c:v>0.13900000000000001</c:v>
                </c:pt>
                <c:pt idx="55">
                  <c:v>0.13900000000000001</c:v>
                </c:pt>
                <c:pt idx="56">
                  <c:v>0.104</c:v>
                </c:pt>
                <c:pt idx="57">
                  <c:v>0.104</c:v>
                </c:pt>
                <c:pt idx="58">
                  <c:v>6.9599999999999995E-2</c:v>
                </c:pt>
                <c:pt idx="59">
                  <c:v>6.9599999999999995E-2</c:v>
                </c:pt>
                <c:pt idx="60">
                  <c:v>6.9599999999999995E-2</c:v>
                </c:pt>
                <c:pt idx="61">
                  <c:v>6.9599999999999995E-2</c:v>
                </c:pt>
                <c:pt idx="62">
                  <c:v>6.9599999999999995E-2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7C2E-42D1-A9B5-1709A0FCA0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5686784"/>
        <c:axId val="45688704"/>
      </c:scatterChart>
      <c:valAx>
        <c:axId val="45686784"/>
        <c:scaling>
          <c:orientation val="minMax"/>
          <c:max val="24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 sz="1200" b="0" i="0" u="none" strike="noStrike" baseline="0">
                    <a:solidFill>
                      <a:srgbClr val="000000"/>
                    </a:solidFill>
                    <a:latin typeface="Calibri" panose="020F0502020204030204" pitchFamily="34" charset="0"/>
                    <a:ea typeface="Comic Sans MS"/>
                    <a:cs typeface="Comic Sans MS"/>
                  </a:defRPr>
                </a:pPr>
                <a:r>
                  <a:rPr lang="da-DK" sz="1200">
                    <a:latin typeface="Calibri" panose="020F0502020204030204" pitchFamily="34" charset="0"/>
                  </a:rPr>
                  <a:t>Time (months)</a:t>
                </a:r>
              </a:p>
            </c:rich>
          </c:tx>
          <c:layout>
            <c:manualLayout>
              <c:xMode val="edge"/>
              <c:yMode val="edge"/>
              <c:x val="0.47494033412887826"/>
              <c:y val="0.85348272326174279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da-DK"/>
          </a:p>
        </c:txPr>
        <c:crossAx val="45688704"/>
        <c:crosses val="autoZero"/>
        <c:crossBetween val="midCat"/>
        <c:majorUnit val="2"/>
        <c:minorUnit val="1"/>
      </c:valAx>
      <c:valAx>
        <c:axId val="45688704"/>
        <c:scaling>
          <c:orientation val="minMax"/>
          <c:max val="1"/>
        </c:scaling>
        <c:delete val="0"/>
        <c:axPos val="l"/>
        <c:title>
          <c:tx>
            <c:rich>
              <a:bodyPr/>
              <a:lstStyle/>
              <a:p>
                <a:pPr>
                  <a:defRPr sz="1200" b="0" i="0" u="none" strike="noStrike" baseline="0">
                    <a:solidFill>
                      <a:srgbClr val="000000"/>
                    </a:solidFill>
                    <a:latin typeface="+mn-lt"/>
                    <a:ea typeface="Arial"/>
                    <a:cs typeface="Arial"/>
                  </a:defRPr>
                </a:pPr>
                <a:r>
                  <a:rPr lang="da-DK" sz="1200">
                    <a:latin typeface="+mn-lt"/>
                  </a:rPr>
                  <a:t>% without event</a:t>
                </a:r>
              </a:p>
            </c:rich>
          </c:tx>
          <c:layout>
            <c:manualLayout>
              <c:xMode val="edge"/>
              <c:yMode val="edge"/>
              <c:x val="1.9093078758949882E-2"/>
              <c:y val="0.2576325271169061"/>
            </c:manualLayout>
          </c:layout>
          <c:overlay val="0"/>
          <c:spPr>
            <a:noFill/>
            <a:ln w="25400">
              <a:noFill/>
            </a:ln>
          </c:spPr>
        </c:title>
        <c:numFmt formatCode="0%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+mn-lt"/>
                <a:ea typeface="Arial"/>
                <a:cs typeface="Arial"/>
              </a:defRPr>
            </a:pPr>
            <a:endParaRPr lang="da-DK"/>
          </a:p>
        </c:txPr>
        <c:crossAx val="45686784"/>
        <c:crosses val="autoZero"/>
        <c:crossBetween val="midCat"/>
        <c:majorUnit val="0.25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85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da-DK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-80" charset="-128"/>
              </a:defRPr>
            </a:lvl1pPr>
          </a:lstStyle>
          <a:p>
            <a:pPr>
              <a:defRPr/>
            </a:pPr>
            <a:fld id="{47C2EFEA-2228-43F3-BACB-9A7C6EBA5DF4}" type="datetimeFigureOut">
              <a:rPr lang="da-DK"/>
              <a:pPr>
                <a:defRPr/>
              </a:pPr>
              <a:t>23-02-2021</a:t>
            </a:fld>
            <a:endParaRPr lang="da-DK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28625" y="685800"/>
            <a:ext cx="600075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a-DK" noProof="0" smtClean="0"/>
              <a:t>Klik for at redigere teksttypografierne i masteren</a:t>
            </a:r>
          </a:p>
          <a:p>
            <a:pPr lvl="1"/>
            <a:r>
              <a:rPr lang="da-DK" noProof="0" smtClean="0"/>
              <a:t>Andet niveau</a:t>
            </a:r>
          </a:p>
          <a:p>
            <a:pPr lvl="2"/>
            <a:r>
              <a:rPr lang="da-DK" noProof="0" smtClean="0"/>
              <a:t>Tredje niveau</a:t>
            </a:r>
          </a:p>
          <a:p>
            <a:pPr lvl="3"/>
            <a:r>
              <a:rPr lang="da-DK" noProof="0" smtClean="0"/>
              <a:t>Fjerde niveau</a:t>
            </a:r>
          </a:p>
          <a:p>
            <a:pPr lvl="4"/>
            <a:r>
              <a:rPr lang="da-DK" noProof="0" smtClean="0"/>
              <a:t>Femte niveau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fld id="{07D5A13F-A3AE-424D-8842-4687E6F54A2E}" type="slidenum">
              <a:rPr lang="da-DK" altLang="da-DK"/>
              <a:pPr/>
              <a:t>‹nr.›</a:t>
            </a:fld>
            <a:endParaRPr lang="da-DK" alt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/>
          </a:extLst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da-DK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213100" y="6486525"/>
            <a:ext cx="36418838" cy="4476750"/>
          </a:xfrm>
        </p:spPr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6426200" y="11833225"/>
            <a:ext cx="29992638" cy="53371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3A3B39-6FB3-4D56-9E1B-5F54A15D26CD}" type="slidenum">
              <a:rPr lang="da-DK" altLang="da-DK"/>
              <a:pPr/>
              <a:t>‹nr.›</a:t>
            </a:fld>
            <a:endParaRPr lang="da-DK" altLang="da-DK"/>
          </a:p>
        </p:txBody>
      </p:sp>
    </p:spTree>
    <p:extLst>
      <p:ext uri="{BB962C8B-B14F-4D97-AF65-F5344CB8AC3E}">
        <p14:creationId xmlns:p14="http://schemas.microsoft.com/office/powerpoint/2010/main" val="1951113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25C296-6F9B-449C-A802-E37676C0D251}" type="slidenum">
              <a:rPr lang="da-DK" altLang="da-DK"/>
              <a:pPr/>
              <a:t>‹nr.›</a:t>
            </a:fld>
            <a:endParaRPr lang="da-DK" altLang="da-DK"/>
          </a:p>
        </p:txBody>
      </p:sp>
    </p:spTree>
    <p:extLst>
      <p:ext uri="{BB962C8B-B14F-4D97-AF65-F5344CB8AC3E}">
        <p14:creationId xmlns:p14="http://schemas.microsoft.com/office/powerpoint/2010/main" val="1289637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384550" y="13419138"/>
            <a:ext cx="36418838" cy="41465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3384550" y="8850313"/>
            <a:ext cx="36418838" cy="45688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09EC23-6432-49C5-84FC-C62A50EE491A}" type="slidenum">
              <a:rPr lang="da-DK" altLang="da-DK"/>
              <a:pPr/>
              <a:t>‹nr.›</a:t>
            </a:fld>
            <a:endParaRPr lang="da-DK" altLang="da-DK"/>
          </a:p>
        </p:txBody>
      </p:sp>
    </p:spTree>
    <p:extLst>
      <p:ext uri="{BB962C8B-B14F-4D97-AF65-F5344CB8AC3E}">
        <p14:creationId xmlns:p14="http://schemas.microsoft.com/office/powerpoint/2010/main" val="665529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2141538" y="4872038"/>
            <a:ext cx="19203987" cy="13781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21497925" y="4872038"/>
            <a:ext cx="19205575" cy="13781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771BF2-8CE5-4C7D-A967-2E7467040D46}" type="slidenum">
              <a:rPr lang="da-DK" altLang="da-DK"/>
              <a:pPr/>
              <a:t>‹nr.›</a:t>
            </a:fld>
            <a:endParaRPr lang="da-DK" altLang="da-DK"/>
          </a:p>
        </p:txBody>
      </p:sp>
    </p:spTree>
    <p:extLst>
      <p:ext uri="{BB962C8B-B14F-4D97-AF65-F5344CB8AC3E}">
        <p14:creationId xmlns:p14="http://schemas.microsoft.com/office/powerpoint/2010/main" val="2956496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2141538" y="4673600"/>
            <a:ext cx="18930937" cy="19494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2141538" y="6623050"/>
            <a:ext cx="18930937" cy="12030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21764625" y="4673600"/>
            <a:ext cx="18938875" cy="19494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21764625" y="6623050"/>
            <a:ext cx="18938875" cy="12030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08F509-118B-46CB-BB4A-9C2B4BB97745}" type="slidenum">
              <a:rPr lang="da-DK" altLang="da-DK"/>
              <a:pPr/>
              <a:t>‹nr.›</a:t>
            </a:fld>
            <a:endParaRPr lang="da-DK" altLang="da-DK"/>
          </a:p>
        </p:txBody>
      </p:sp>
    </p:spTree>
    <p:extLst>
      <p:ext uri="{BB962C8B-B14F-4D97-AF65-F5344CB8AC3E}">
        <p14:creationId xmlns:p14="http://schemas.microsoft.com/office/powerpoint/2010/main" val="3258253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8D6B62-AD92-4D47-BC38-8B346E3DD8AB}" type="slidenum">
              <a:rPr lang="da-DK" altLang="da-DK"/>
              <a:pPr/>
              <a:t>‹nr.›</a:t>
            </a:fld>
            <a:endParaRPr lang="da-DK" altLang="da-DK"/>
          </a:p>
        </p:txBody>
      </p:sp>
    </p:spTree>
    <p:extLst>
      <p:ext uri="{BB962C8B-B14F-4D97-AF65-F5344CB8AC3E}">
        <p14:creationId xmlns:p14="http://schemas.microsoft.com/office/powerpoint/2010/main" val="1374527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AC6CD8-21CA-4B4F-A502-435536285957}" type="slidenum">
              <a:rPr lang="da-DK" altLang="da-DK"/>
              <a:pPr/>
              <a:t>‹nr.›</a:t>
            </a:fld>
            <a:endParaRPr lang="da-DK" altLang="da-DK"/>
          </a:p>
        </p:txBody>
      </p:sp>
    </p:spTree>
    <p:extLst>
      <p:ext uri="{BB962C8B-B14F-4D97-AF65-F5344CB8AC3E}">
        <p14:creationId xmlns:p14="http://schemas.microsoft.com/office/powerpoint/2010/main" val="3317116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41538" y="831850"/>
            <a:ext cx="14097000" cy="3538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16751300" y="831850"/>
            <a:ext cx="23952200" cy="178212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2141538" y="4370388"/>
            <a:ext cx="14097000" cy="142827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ECE058-7C02-4D69-9676-AAFD309C7DF4}" type="slidenum">
              <a:rPr lang="da-DK" altLang="da-DK"/>
              <a:pPr/>
              <a:t>‹nr.›</a:t>
            </a:fld>
            <a:endParaRPr lang="da-DK" altLang="da-DK"/>
          </a:p>
        </p:txBody>
      </p:sp>
    </p:spTree>
    <p:extLst>
      <p:ext uri="{BB962C8B-B14F-4D97-AF65-F5344CB8AC3E}">
        <p14:creationId xmlns:p14="http://schemas.microsoft.com/office/powerpoint/2010/main" val="4281700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75" y="14617700"/>
            <a:ext cx="25706388" cy="17256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8397875" y="1865313"/>
            <a:ext cx="25706388" cy="12530137"/>
          </a:xfrm>
        </p:spPr>
        <p:txBody>
          <a:bodyPr lIns="364151" tIns="182075" rIns="364151" bIns="182075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a-DK" noProof="0" smtClean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8397875" y="16343313"/>
            <a:ext cx="25706388" cy="2451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C48463-4179-40DF-9130-46637715E065}" type="slidenum">
              <a:rPr lang="da-DK" altLang="da-DK"/>
              <a:pPr/>
              <a:t>‹nr.›</a:t>
            </a:fld>
            <a:endParaRPr lang="da-DK" altLang="da-DK"/>
          </a:p>
        </p:txBody>
      </p:sp>
    </p:spTree>
    <p:extLst>
      <p:ext uri="{BB962C8B-B14F-4D97-AF65-F5344CB8AC3E}">
        <p14:creationId xmlns:p14="http://schemas.microsoft.com/office/powerpoint/2010/main" val="1309502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11336A-12B1-4287-945F-1596A2EE2E27}" type="slidenum">
              <a:rPr lang="da-DK" altLang="da-DK"/>
              <a:pPr/>
              <a:t>‹nr.›</a:t>
            </a:fld>
            <a:endParaRPr lang="da-DK" altLang="da-DK"/>
          </a:p>
        </p:txBody>
      </p:sp>
    </p:spTree>
    <p:extLst>
      <p:ext uri="{BB962C8B-B14F-4D97-AF65-F5344CB8AC3E}">
        <p14:creationId xmlns:p14="http://schemas.microsoft.com/office/powerpoint/2010/main" val="1738587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31064200" y="836613"/>
            <a:ext cx="9639300" cy="17816512"/>
          </a:xfrm>
        </p:spPr>
        <p:txBody>
          <a:bodyPr vert="eaVert"/>
          <a:lstStyle/>
          <a:p>
            <a:r>
              <a:rPr lang="da-DK" smtClean="0"/>
              <a:t>Klik for at redigere i master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2141538" y="836613"/>
            <a:ext cx="28770262" cy="17816512"/>
          </a:xfrm>
        </p:spPr>
        <p:txBody>
          <a:bodyPr vert="eaVert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59FD00-B885-429A-B495-08B814AA411E}" type="slidenum">
              <a:rPr lang="da-DK" altLang="da-DK"/>
              <a:pPr/>
              <a:t>‹nr.›</a:t>
            </a:fld>
            <a:endParaRPr lang="da-DK" altLang="da-DK"/>
          </a:p>
        </p:txBody>
      </p:sp>
    </p:spTree>
    <p:extLst>
      <p:ext uri="{BB962C8B-B14F-4D97-AF65-F5344CB8AC3E}">
        <p14:creationId xmlns:p14="http://schemas.microsoft.com/office/powerpoint/2010/main" val="3882224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58888" y="576263"/>
            <a:ext cx="22685375" cy="240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vert="horz" wrap="square" lIns="226263" tIns="113131" rIns="226263" bIns="1131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smtClean="0"/>
              <a:t>Klik for at redigere titeltypografi i masteren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58888" y="3360738"/>
            <a:ext cx="22685375" cy="950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vert="horz" wrap="square" lIns="226263" tIns="113131" rIns="226263" bIns="1131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smtClean="0"/>
              <a:t>Klik for at redigere teksttypografierne i masteren</a:t>
            </a:r>
          </a:p>
          <a:p>
            <a:pPr lvl="1"/>
            <a:r>
              <a:rPr lang="da-DK" altLang="da-DK" smtClean="0"/>
              <a:t>Andet niveau</a:t>
            </a:r>
          </a:p>
          <a:p>
            <a:pPr lvl="2"/>
            <a:r>
              <a:rPr lang="da-DK" altLang="da-DK" smtClean="0"/>
              <a:t>Tredje niveau</a:t>
            </a:r>
          </a:p>
          <a:p>
            <a:pPr lvl="3"/>
            <a:r>
              <a:rPr lang="da-DK" altLang="da-DK" smtClean="0"/>
              <a:t>Fjerde niveau</a:t>
            </a:r>
          </a:p>
          <a:p>
            <a:pPr lvl="4"/>
            <a:r>
              <a:rPr lang="da-DK" altLang="da-DK" smtClean="0"/>
              <a:t>Femte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58888" y="13115925"/>
            <a:ext cx="5881687" cy="99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vert="horz" wrap="square" lIns="226263" tIns="113131" rIns="226263" bIns="113131" numCol="1" anchor="t" anchorCtr="0" compatLnSpc="1">
            <a:prstTxWarp prst="textNoShape">
              <a:avLst/>
            </a:prstTxWarp>
          </a:bodyPr>
          <a:lstStyle>
            <a:lvl1pPr algn="l" defTabSz="2262188">
              <a:spcBef>
                <a:spcPct val="0"/>
              </a:spcBef>
              <a:defRPr sz="3500">
                <a:solidFill>
                  <a:schemeClr val="tx1"/>
                </a:solidFill>
                <a:latin typeface="Arial" charset="0"/>
                <a:ea typeface="ＭＳ Ｐゴシック" pitchFamily="-80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610600" y="13115925"/>
            <a:ext cx="7981950" cy="99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vert="horz" wrap="square" lIns="226263" tIns="113131" rIns="226263" bIns="113131" numCol="1" anchor="t" anchorCtr="0" compatLnSpc="1">
            <a:prstTxWarp prst="textNoShape">
              <a:avLst/>
            </a:prstTxWarp>
          </a:bodyPr>
          <a:lstStyle>
            <a:lvl1pPr defTabSz="2262188">
              <a:spcBef>
                <a:spcPct val="0"/>
              </a:spcBef>
              <a:defRPr sz="3500">
                <a:solidFill>
                  <a:schemeClr val="tx1"/>
                </a:solidFill>
                <a:latin typeface="Arial" charset="0"/>
                <a:ea typeface="ＭＳ Ｐゴシック" pitchFamily="-80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8062575" y="13115925"/>
            <a:ext cx="5881688" cy="99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vert="horz" wrap="square" lIns="226263" tIns="113131" rIns="226263" bIns="113131" numCol="1" anchor="t" anchorCtr="0" compatLnSpc="1">
            <a:prstTxWarp prst="textNoShape">
              <a:avLst/>
            </a:prstTxWarp>
          </a:bodyPr>
          <a:lstStyle>
            <a:lvl1pPr algn="r" defTabSz="2262188">
              <a:spcBef>
                <a:spcPct val="0"/>
              </a:spcBef>
              <a:defRPr sz="350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fld id="{BC671D80-1720-455A-B4D0-BECD6DF83643}" type="slidenum">
              <a:rPr lang="da-DK" altLang="da-DK"/>
              <a:pPr/>
              <a:t>‹nr.›</a:t>
            </a:fld>
            <a:endParaRPr lang="da-DK" alt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262188" rtl="0" eaLnBrk="0" fontAlgn="base" hangingPunct="0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defTabSz="2262188" rtl="0" eaLnBrk="0" fontAlgn="base" hangingPunct="0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  <a:ea typeface="ＭＳ Ｐゴシック" charset="0"/>
        </a:defRPr>
      </a:lvl2pPr>
      <a:lvl3pPr algn="ctr" defTabSz="2262188" rtl="0" eaLnBrk="0" fontAlgn="base" hangingPunct="0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  <a:ea typeface="ＭＳ Ｐゴシック" charset="0"/>
        </a:defRPr>
      </a:lvl3pPr>
      <a:lvl4pPr algn="ctr" defTabSz="2262188" rtl="0" eaLnBrk="0" fontAlgn="base" hangingPunct="0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  <a:ea typeface="ＭＳ Ｐゴシック" charset="0"/>
        </a:defRPr>
      </a:lvl4pPr>
      <a:lvl5pPr algn="ctr" defTabSz="2262188" rtl="0" eaLnBrk="0" fontAlgn="base" hangingPunct="0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defTabSz="3641725" rtl="0" fontAlgn="base">
        <a:spcBef>
          <a:spcPct val="0"/>
        </a:spcBef>
        <a:spcAft>
          <a:spcPct val="0"/>
        </a:spcAft>
        <a:defRPr sz="17500">
          <a:solidFill>
            <a:schemeClr val="tx2"/>
          </a:solidFill>
          <a:latin typeface="Arial" charset="0"/>
        </a:defRPr>
      </a:lvl6pPr>
      <a:lvl7pPr marL="914400" algn="ctr" defTabSz="3641725" rtl="0" fontAlgn="base">
        <a:spcBef>
          <a:spcPct val="0"/>
        </a:spcBef>
        <a:spcAft>
          <a:spcPct val="0"/>
        </a:spcAft>
        <a:defRPr sz="17500">
          <a:solidFill>
            <a:schemeClr val="tx2"/>
          </a:solidFill>
          <a:latin typeface="Arial" charset="0"/>
        </a:defRPr>
      </a:lvl7pPr>
      <a:lvl8pPr marL="1371600" algn="ctr" defTabSz="3641725" rtl="0" fontAlgn="base">
        <a:spcBef>
          <a:spcPct val="0"/>
        </a:spcBef>
        <a:spcAft>
          <a:spcPct val="0"/>
        </a:spcAft>
        <a:defRPr sz="17500">
          <a:solidFill>
            <a:schemeClr val="tx2"/>
          </a:solidFill>
          <a:latin typeface="Arial" charset="0"/>
        </a:defRPr>
      </a:lvl8pPr>
      <a:lvl9pPr marL="1828800" algn="ctr" defTabSz="3641725" rtl="0" fontAlgn="base">
        <a:spcBef>
          <a:spcPct val="0"/>
        </a:spcBef>
        <a:spcAft>
          <a:spcPct val="0"/>
        </a:spcAft>
        <a:defRPr sz="17500">
          <a:solidFill>
            <a:schemeClr val="tx2"/>
          </a:solidFill>
          <a:latin typeface="Arial" charset="0"/>
        </a:defRPr>
      </a:lvl9pPr>
    </p:titleStyle>
    <p:bodyStyle>
      <a:lvl1pPr marL="847725" indent="-847725" algn="l" defTabSz="2262188" rtl="0" eaLnBrk="0" fontAlgn="base" hangingPunct="0">
        <a:spcBef>
          <a:spcPct val="20000"/>
        </a:spcBef>
        <a:spcAft>
          <a:spcPct val="0"/>
        </a:spcAft>
        <a:buChar char="•"/>
        <a:defRPr sz="79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1836738" indent="-706438" algn="l" defTabSz="2262188" rtl="0" eaLnBrk="0" fontAlgn="base" hangingPunct="0">
        <a:spcBef>
          <a:spcPct val="20000"/>
        </a:spcBef>
        <a:spcAft>
          <a:spcPct val="0"/>
        </a:spcAft>
        <a:buChar char="–"/>
        <a:defRPr sz="7000">
          <a:solidFill>
            <a:schemeClr val="tx1"/>
          </a:solidFill>
          <a:latin typeface="+mn-lt"/>
          <a:ea typeface="ＭＳ Ｐゴシック" charset="0"/>
        </a:defRPr>
      </a:lvl2pPr>
      <a:lvl3pPr marL="2828925" indent="-566738" algn="l" defTabSz="2262188" rtl="0" eaLnBrk="0" fontAlgn="base" hangingPunct="0">
        <a:spcBef>
          <a:spcPct val="20000"/>
        </a:spcBef>
        <a:spcAft>
          <a:spcPct val="0"/>
        </a:spcAft>
        <a:buChar char="•"/>
        <a:defRPr sz="6000">
          <a:solidFill>
            <a:schemeClr val="tx1"/>
          </a:solidFill>
          <a:latin typeface="+mn-lt"/>
          <a:ea typeface="ＭＳ Ｐゴシック" charset="0"/>
        </a:defRPr>
      </a:lvl3pPr>
      <a:lvl4pPr marL="3959225" indent="-565150" algn="l" defTabSz="2262188" rtl="0" eaLnBrk="0" fontAlgn="base" hangingPunct="0">
        <a:spcBef>
          <a:spcPct val="20000"/>
        </a:spcBef>
        <a:spcAft>
          <a:spcPct val="0"/>
        </a:spcAft>
        <a:buChar char="–"/>
        <a:defRPr sz="4900">
          <a:solidFill>
            <a:schemeClr val="tx1"/>
          </a:solidFill>
          <a:latin typeface="+mn-lt"/>
          <a:ea typeface="ＭＳ Ｐゴシック" charset="0"/>
        </a:defRPr>
      </a:lvl4pPr>
      <a:lvl5pPr marL="5091113" indent="-565150" algn="l" defTabSz="2262188" rtl="0" eaLnBrk="0" fontAlgn="base" hangingPunct="0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ea typeface="ＭＳ Ｐゴシック" charset="0"/>
        </a:defRPr>
      </a:lvl5pPr>
      <a:lvl6pPr marL="8650288" indent="-909638" algn="l" defTabSz="3641725" rtl="0" fontAlgn="base">
        <a:spcBef>
          <a:spcPct val="20000"/>
        </a:spcBef>
        <a:spcAft>
          <a:spcPct val="0"/>
        </a:spcAft>
        <a:buChar char="»"/>
        <a:defRPr sz="8000">
          <a:solidFill>
            <a:schemeClr val="tx1"/>
          </a:solidFill>
          <a:latin typeface="+mn-lt"/>
        </a:defRPr>
      </a:lvl6pPr>
      <a:lvl7pPr marL="9107488" indent="-909638" algn="l" defTabSz="3641725" rtl="0" fontAlgn="base">
        <a:spcBef>
          <a:spcPct val="20000"/>
        </a:spcBef>
        <a:spcAft>
          <a:spcPct val="0"/>
        </a:spcAft>
        <a:buChar char="»"/>
        <a:defRPr sz="8000">
          <a:solidFill>
            <a:schemeClr val="tx1"/>
          </a:solidFill>
          <a:latin typeface="+mn-lt"/>
        </a:defRPr>
      </a:lvl7pPr>
      <a:lvl8pPr marL="9564688" indent="-909638" algn="l" defTabSz="3641725" rtl="0" fontAlgn="base">
        <a:spcBef>
          <a:spcPct val="20000"/>
        </a:spcBef>
        <a:spcAft>
          <a:spcPct val="0"/>
        </a:spcAft>
        <a:buChar char="»"/>
        <a:defRPr sz="8000">
          <a:solidFill>
            <a:schemeClr val="tx1"/>
          </a:solidFill>
          <a:latin typeface="+mn-lt"/>
        </a:defRPr>
      </a:lvl8pPr>
      <a:lvl9pPr marL="10021888" indent="-909638" algn="l" defTabSz="3641725" rtl="0" fontAlgn="base">
        <a:spcBef>
          <a:spcPct val="20000"/>
        </a:spcBef>
        <a:spcAft>
          <a:spcPct val="0"/>
        </a:spcAft>
        <a:buChar char="»"/>
        <a:defRPr sz="8000">
          <a:solidFill>
            <a:schemeClr val="tx1"/>
          </a:solidFill>
          <a:latin typeface="+mn-lt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6494463" y="2573338"/>
            <a:ext cx="5938837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2840" tIns="31420" rIns="62840" bIns="3142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2400">
                <a:solidFill>
                  <a:schemeClr val="bg1"/>
                </a:solidFill>
                <a:latin typeface="Calibri" panose="020F0502020204030204" pitchFamily="34" charset="0"/>
              </a:rPr>
              <a:t>Results</a:t>
            </a:r>
          </a:p>
        </p:txBody>
      </p:sp>
      <p:sp>
        <p:nvSpPr>
          <p:cNvPr id="2051" name="Text Box 7"/>
          <p:cNvSpPr txBox="1">
            <a:spLocks noChangeArrowheads="1"/>
          </p:cNvSpPr>
          <p:nvPr/>
        </p:nvSpPr>
        <p:spPr bwMode="auto">
          <a:xfrm>
            <a:off x="12814300" y="2573338"/>
            <a:ext cx="587692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2840" tIns="31420" rIns="62840" bIns="3142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2400">
                <a:solidFill>
                  <a:schemeClr val="bg1"/>
                </a:solidFill>
                <a:latin typeface="Calibri" panose="020F0502020204030204" pitchFamily="34" charset="0"/>
              </a:rPr>
              <a:t>Results</a:t>
            </a:r>
          </a:p>
        </p:txBody>
      </p:sp>
      <p:sp>
        <p:nvSpPr>
          <p:cNvPr id="2052" name="Rectangle 68"/>
          <p:cNvSpPr>
            <a:spLocks noChangeArrowheads="1"/>
          </p:cNvSpPr>
          <p:nvPr/>
        </p:nvSpPr>
        <p:spPr bwMode="auto">
          <a:xfrm>
            <a:off x="21699538" y="14460538"/>
            <a:ext cx="1471612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2840" tIns="31420" rIns="62840" bIns="31420" anchor="ctr"/>
          <a:lstStyle>
            <a:lvl1pPr algn="l" defTabSz="628650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628650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628650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628650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628650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286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286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286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286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da-DK" sz="900" i="1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053" name="Text Box 612"/>
          <p:cNvSpPr txBox="1">
            <a:spLocks noChangeArrowheads="1"/>
          </p:cNvSpPr>
          <p:nvPr/>
        </p:nvSpPr>
        <p:spPr bwMode="auto">
          <a:xfrm>
            <a:off x="719138" y="13947775"/>
            <a:ext cx="4951412" cy="30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lIns="62849" tIns="31425" rIns="62849" bIns="31425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da-DK" sz="1600" b="1">
                <a:latin typeface="Calibri" panose="020F0502020204030204" pitchFamily="34" charset="0"/>
              </a:rPr>
              <a:t>Corresponding author: camilla.qvortrup@rsyd.dk</a:t>
            </a:r>
          </a:p>
        </p:txBody>
      </p:sp>
      <p:sp>
        <p:nvSpPr>
          <p:cNvPr id="2054" name="Text Box 21"/>
          <p:cNvSpPr txBox="1">
            <a:spLocks noChangeArrowheads="1"/>
          </p:cNvSpPr>
          <p:nvPr/>
        </p:nvSpPr>
        <p:spPr bwMode="auto">
          <a:xfrm>
            <a:off x="280988" y="3457575"/>
            <a:ext cx="5878512" cy="433388"/>
          </a:xfrm>
          <a:prstGeom prst="rect">
            <a:avLst/>
          </a:prstGeom>
          <a:noFill/>
          <a:ln w="76200">
            <a:solidFill>
              <a:srgbClr val="0064A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2840" tIns="31420" rIns="62840" bIns="3142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2400">
                <a:latin typeface="Calibri" panose="020F0502020204030204" pitchFamily="34" charset="0"/>
              </a:rPr>
              <a:t>Introduction</a:t>
            </a:r>
          </a:p>
        </p:txBody>
      </p:sp>
      <p:sp>
        <p:nvSpPr>
          <p:cNvPr id="2055" name="Text Box 769"/>
          <p:cNvSpPr txBox="1">
            <a:spLocks noChangeArrowheads="1"/>
          </p:cNvSpPr>
          <p:nvPr/>
        </p:nvSpPr>
        <p:spPr bwMode="auto">
          <a:xfrm>
            <a:off x="23337838" y="885825"/>
            <a:ext cx="127000" cy="117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lIns="62849" tIns="31425" rIns="62849" bIns="31425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da-DK" sz="73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056" name="Text Box 771"/>
          <p:cNvSpPr txBox="1">
            <a:spLocks noChangeArrowheads="1"/>
          </p:cNvSpPr>
          <p:nvPr/>
        </p:nvSpPr>
        <p:spPr bwMode="auto">
          <a:xfrm>
            <a:off x="23488650" y="-487363"/>
            <a:ext cx="127000" cy="117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lIns="62849" tIns="31425" rIns="62849" bIns="31425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da-DK" sz="73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057" name="Text Box 21"/>
          <p:cNvSpPr txBox="1">
            <a:spLocks noChangeArrowheads="1"/>
          </p:cNvSpPr>
          <p:nvPr/>
        </p:nvSpPr>
        <p:spPr bwMode="auto">
          <a:xfrm>
            <a:off x="6515100" y="3457575"/>
            <a:ext cx="5878513" cy="433388"/>
          </a:xfrm>
          <a:prstGeom prst="rect">
            <a:avLst/>
          </a:prstGeom>
          <a:noFill/>
          <a:ln w="76200">
            <a:solidFill>
              <a:srgbClr val="0064A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2840" tIns="31420" rIns="62840" bIns="3142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2400">
                <a:latin typeface="Calibri" panose="020F0502020204030204" pitchFamily="34" charset="0"/>
              </a:rPr>
              <a:t>Methods</a:t>
            </a:r>
          </a:p>
        </p:txBody>
      </p:sp>
      <p:sp>
        <p:nvSpPr>
          <p:cNvPr id="2058" name="Text Box 14"/>
          <p:cNvSpPr txBox="1">
            <a:spLocks noChangeArrowheads="1"/>
          </p:cNvSpPr>
          <p:nvPr/>
        </p:nvSpPr>
        <p:spPr bwMode="auto">
          <a:xfrm>
            <a:off x="279400" y="4090988"/>
            <a:ext cx="5878513" cy="86312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lIns="0" tIns="31420" rIns="0" bIns="3142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tabLst>
                <a:tab pos="449263" algn="l"/>
              </a:tabLst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449263" indent="-187325" algn="l" defTabSz="1508125" eaLnBrk="0" hangingPunct="0">
              <a:spcBef>
                <a:spcPct val="20000"/>
              </a:spcBef>
              <a:buChar char="–"/>
              <a:tabLst>
                <a:tab pos="449263" algn="l"/>
              </a:tabLst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tabLst>
                <a:tab pos="449263" algn="l"/>
              </a:tabLst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tabLst>
                <a:tab pos="449263" algn="l"/>
              </a:tabLst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tabLst>
                <a:tab pos="449263" algn="l"/>
              </a:tabLst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49263" algn="l"/>
              </a:tabLst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49263" algn="l"/>
              </a:tabLst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49263" algn="l"/>
              </a:tabLst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49263" algn="l"/>
              </a:tabLst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>
              <a:buFontTx/>
              <a:buNone/>
            </a:pPr>
            <a:r>
              <a:rPr lang="en-GB" altLang="da-DK" sz="2400"/>
              <a:t>Further treatment options are needed in heavily pre-treated metastatic colorectal cancer (mCRC)  patients </a:t>
            </a:r>
          </a:p>
          <a:p>
            <a:pPr algn="just">
              <a:buFontTx/>
              <a:buNone/>
            </a:pPr>
            <a:r>
              <a:rPr lang="en-GB" altLang="da-DK" sz="2400"/>
              <a:t>In patients with KRASmut mCRC, no standard third-line therapy is available in DK because regorafenib has not been approved by National Health Authorities.</a:t>
            </a:r>
            <a:endParaRPr lang="da-DK" altLang="da-DK" sz="2400"/>
          </a:p>
          <a:p>
            <a:pPr algn="just">
              <a:buFontTx/>
              <a:buNone/>
            </a:pPr>
            <a:r>
              <a:rPr lang="en-US" altLang="da-DK" sz="2400"/>
              <a:t>Pre-clinical studies demonstrate activity of </a:t>
            </a:r>
            <a:r>
              <a:rPr lang="en-GB" altLang="da-DK" sz="2400"/>
              <a:t>temozolomide </a:t>
            </a:r>
            <a:r>
              <a:rPr lang="en-US" altLang="da-DK" sz="2400"/>
              <a:t>(TMZ) in mCRC cell lines (Inno et al. World J Clin Cases. 2014),</a:t>
            </a:r>
          </a:p>
          <a:p>
            <a:pPr algn="just">
              <a:buFontTx/>
              <a:buNone/>
            </a:pPr>
            <a:r>
              <a:rPr lang="en-US" altLang="da-DK" sz="2400"/>
              <a:t>Sparse clinical data indicate </a:t>
            </a:r>
            <a:r>
              <a:rPr lang="en-GB" altLang="da-DK" sz="2400"/>
              <a:t>effect of TMZ in heavily pre-treated mCRC patients (Scacham-Shmueli </a:t>
            </a:r>
            <a:r>
              <a:rPr lang="en-US" altLang="da-DK" sz="2400"/>
              <a:t>R, JCO </a:t>
            </a:r>
            <a:r>
              <a:rPr lang="da-DK" altLang="da-DK" sz="2400"/>
              <a:t>2011; Pietrantonio et al. </a:t>
            </a:r>
            <a:r>
              <a:rPr lang="en-US" altLang="da-DK" sz="2400"/>
              <a:t>Ann of Oncol 2014).</a:t>
            </a:r>
            <a:endParaRPr lang="da-DK" altLang="da-DK" sz="2400"/>
          </a:p>
          <a:p>
            <a:pPr algn="just">
              <a:buFontTx/>
              <a:buNone/>
            </a:pPr>
            <a:r>
              <a:rPr lang="en-GB" altLang="da-DK" sz="2400"/>
              <a:t>The combination of TMZ and capecitabine have synergetic schedule-depend effect (</a:t>
            </a:r>
            <a:r>
              <a:rPr lang="en-US" altLang="da-DK" sz="2400"/>
              <a:t>Fine et al. ASCO 2005</a:t>
            </a:r>
            <a:r>
              <a:rPr lang="en-GB" altLang="da-DK" sz="2400"/>
              <a:t>), </a:t>
            </a:r>
          </a:p>
          <a:p>
            <a:pPr algn="just">
              <a:buFontTx/>
              <a:buNone/>
            </a:pPr>
            <a:r>
              <a:rPr lang="en-GB" altLang="da-DK" sz="2400"/>
              <a:t>TMZ and capecitabine in combination is used as a standard regimen in patient with neuroendocrine tumors</a:t>
            </a:r>
          </a:p>
          <a:p>
            <a:pPr algn="just">
              <a:buFontTx/>
              <a:buNone/>
            </a:pPr>
            <a:r>
              <a:rPr lang="en-GB" altLang="da-DK" sz="2400"/>
              <a:t>No data on this combination is available in patients with mCRC</a:t>
            </a:r>
            <a:endParaRPr lang="da-DK" altLang="da-DK" sz="2400"/>
          </a:p>
        </p:txBody>
      </p:sp>
      <p:sp>
        <p:nvSpPr>
          <p:cNvPr id="2059" name="Text Box 14"/>
          <p:cNvSpPr txBox="1">
            <a:spLocks noChangeArrowheads="1"/>
          </p:cNvSpPr>
          <p:nvPr/>
        </p:nvSpPr>
        <p:spPr bwMode="auto">
          <a:xfrm>
            <a:off x="6551613" y="10807700"/>
            <a:ext cx="5834062" cy="30178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lIns="0" tIns="31420" rIns="0" bIns="3142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>
              <a:spcBef>
                <a:spcPct val="50000"/>
              </a:spcBef>
              <a:buFontTx/>
              <a:buNone/>
            </a:pPr>
            <a:r>
              <a:rPr lang="en-GB" altLang="da-DK" sz="2400">
                <a:cs typeface="Arial" panose="020B0604020202020204" pitchFamily="34" charset="0"/>
              </a:rPr>
              <a:t>Toxicity was evaluated according to NCIC-CTC 4.0. </a:t>
            </a:r>
          </a:p>
          <a:p>
            <a:pPr algn="just">
              <a:spcBef>
                <a:spcPct val="50000"/>
              </a:spcBef>
              <a:buFontTx/>
              <a:buNone/>
            </a:pPr>
            <a:r>
              <a:rPr lang="en-GB" altLang="da-DK" sz="2400">
                <a:cs typeface="Arial" panose="020B0604020202020204" pitchFamily="34" charset="0"/>
              </a:rPr>
              <a:t>Response was evaluated by the investigator according to RECIST 1.0 every 8th weeks.</a:t>
            </a:r>
          </a:p>
          <a:p>
            <a:pPr algn="just">
              <a:spcBef>
                <a:spcPct val="50000"/>
              </a:spcBef>
              <a:buFontTx/>
              <a:buNone/>
            </a:pPr>
            <a:r>
              <a:rPr lang="en-US" altLang="da-DK" sz="2400">
                <a:cs typeface="Arial" panose="020B0604020202020204" pitchFamily="34" charset="0"/>
              </a:rPr>
              <a:t>PFS and OS was updated September  1th 2015.</a:t>
            </a:r>
            <a:endParaRPr lang="da-DK" altLang="da-DK" sz="2400">
              <a:cs typeface="Arial" panose="020B0604020202020204" pitchFamily="34" charset="0"/>
            </a:endParaRPr>
          </a:p>
        </p:txBody>
      </p:sp>
      <p:sp>
        <p:nvSpPr>
          <p:cNvPr id="2060" name="Text Box 14"/>
          <p:cNvSpPr txBox="1">
            <a:spLocks noChangeArrowheads="1"/>
          </p:cNvSpPr>
          <p:nvPr/>
        </p:nvSpPr>
        <p:spPr bwMode="auto">
          <a:xfrm>
            <a:off x="6480175" y="7237413"/>
            <a:ext cx="5821363" cy="2987675"/>
          </a:xfrm>
          <a:prstGeom prst="rect">
            <a:avLst/>
          </a:prstGeom>
          <a:solidFill>
            <a:schemeClr val="bg1"/>
          </a:solidFill>
          <a:ln w="76200">
            <a:solidFill>
              <a:srgbClr val="0064A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lIns="0" tIns="31420" rIns="0" bIns="3142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tabLst>
                <a:tab pos="449263" algn="l"/>
              </a:tabLst>
              <a:defRPr sz="7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449263" indent="-187325" algn="l" defTabSz="1508125" eaLnBrk="0" hangingPunct="0">
              <a:spcBef>
                <a:spcPct val="20000"/>
              </a:spcBef>
              <a:buChar char="–"/>
              <a:tabLst>
                <a:tab pos="449263" algn="l"/>
              </a:tabLst>
              <a:defRPr sz="7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tabLst>
                <a:tab pos="449263" algn="l"/>
              </a:tabLst>
              <a:defRPr sz="6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tabLst>
                <a:tab pos="449263" algn="l"/>
              </a:tabLst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tabLst>
                <a:tab pos="449263" algn="l"/>
              </a:tabLst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49263" algn="l"/>
              </a:tabLst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49263" algn="l"/>
              </a:tabLst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49263" algn="l"/>
              </a:tabLst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49263" algn="l"/>
              </a:tabLst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da-DK" sz="2400" b="1" dirty="0" smtClean="0">
                <a:solidFill>
                  <a:srgbClr val="0064A6"/>
                </a:solidFill>
                <a:latin typeface="Calibri" pitchFamily="34" charset="0"/>
              </a:rPr>
              <a:t>	Main Inclusion Criteria</a:t>
            </a:r>
          </a:p>
          <a:p>
            <a:pPr marL="342900" indent="-342900" algn="just" eaLnBrk="1" hangingPunct="1">
              <a:spcBef>
                <a:spcPct val="0"/>
              </a:spcBef>
              <a:defRPr/>
            </a:pPr>
            <a:r>
              <a:rPr lang="en-GB" sz="2200" dirty="0" smtClean="0">
                <a:latin typeface="+mn-lt"/>
              </a:rPr>
              <a:t> H</a:t>
            </a:r>
            <a:r>
              <a:rPr lang="en-US" sz="2400" dirty="0" err="1" smtClean="0">
                <a:latin typeface="+mn-lt"/>
              </a:rPr>
              <a:t>istologically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smtClean="0">
                <a:latin typeface="+mn-lt"/>
              </a:rPr>
              <a:t>confirmed  </a:t>
            </a:r>
            <a:r>
              <a:rPr lang="en-US" sz="2400" dirty="0" err="1" smtClean="0">
                <a:latin typeface="+mn-lt"/>
              </a:rPr>
              <a:t>mCRC</a:t>
            </a:r>
            <a:r>
              <a:rPr lang="en-US" sz="2400" dirty="0" smtClean="0">
                <a:latin typeface="+mn-lt"/>
              </a:rPr>
              <a:t> </a:t>
            </a:r>
          </a:p>
          <a:p>
            <a:pPr marL="342900" indent="-342900" algn="just" eaLnBrk="1" hangingPunct="1">
              <a:spcBef>
                <a:spcPct val="0"/>
              </a:spcBef>
              <a:defRPr/>
            </a:pPr>
            <a:r>
              <a:rPr lang="en-US" sz="2400" dirty="0" smtClean="0">
                <a:latin typeface="+mn-lt"/>
              </a:rPr>
              <a:t>Progressive disease during or after therapy with </a:t>
            </a:r>
            <a:r>
              <a:rPr lang="en-US" sz="2400" dirty="0" err="1" smtClean="0">
                <a:latin typeface="+mn-lt"/>
              </a:rPr>
              <a:t>fluoropyrimidine</a:t>
            </a:r>
            <a:r>
              <a:rPr lang="en-US" sz="2400" dirty="0" smtClean="0">
                <a:latin typeface="+mn-lt"/>
              </a:rPr>
              <a:t>, </a:t>
            </a:r>
            <a:r>
              <a:rPr lang="en-US" sz="2400" dirty="0" err="1" smtClean="0">
                <a:latin typeface="+mn-lt"/>
              </a:rPr>
              <a:t>irinotecan</a:t>
            </a:r>
            <a:r>
              <a:rPr lang="en-US" sz="2400" dirty="0" smtClean="0">
                <a:latin typeface="+mn-lt"/>
              </a:rPr>
              <a:t>, and </a:t>
            </a:r>
            <a:r>
              <a:rPr lang="en-US" sz="2400" dirty="0" err="1" smtClean="0">
                <a:latin typeface="+mn-lt"/>
              </a:rPr>
              <a:t>oxaliplatin</a:t>
            </a:r>
            <a:r>
              <a:rPr lang="en-US" sz="2400" dirty="0" smtClean="0">
                <a:latin typeface="+mn-lt"/>
              </a:rPr>
              <a:t> </a:t>
            </a:r>
          </a:p>
          <a:p>
            <a:pPr marL="342900" indent="-342900" algn="just" eaLnBrk="1" hangingPunct="1">
              <a:spcBef>
                <a:spcPct val="0"/>
              </a:spcBef>
              <a:defRPr/>
            </a:pPr>
            <a:r>
              <a:rPr lang="en-US" sz="2400" dirty="0" smtClean="0">
                <a:latin typeface="+mn-lt"/>
              </a:rPr>
              <a:t>PS 0-1 </a:t>
            </a:r>
          </a:p>
          <a:p>
            <a:pPr marL="342900" indent="-342900" algn="just" eaLnBrk="1" hangingPunct="1">
              <a:spcBef>
                <a:spcPct val="0"/>
              </a:spcBef>
              <a:defRPr/>
            </a:pPr>
            <a:r>
              <a:rPr lang="en-US" sz="2400" dirty="0" err="1" smtClean="0">
                <a:latin typeface="+mn-lt"/>
              </a:rPr>
              <a:t>KRASmut</a:t>
            </a:r>
            <a:r>
              <a:rPr lang="en-US" sz="2400" dirty="0" smtClean="0">
                <a:latin typeface="+mn-lt"/>
              </a:rPr>
              <a:t> </a:t>
            </a:r>
          </a:p>
          <a:p>
            <a:pPr marL="342900" indent="-342900" algn="just" eaLnBrk="1" hangingPunct="1">
              <a:spcBef>
                <a:spcPct val="0"/>
              </a:spcBef>
              <a:defRPr/>
            </a:pPr>
            <a:r>
              <a:rPr lang="en-GB" altLang="da-DK" sz="2200" dirty="0" smtClean="0">
                <a:latin typeface="+mn-lt"/>
              </a:rPr>
              <a:t>Informed consent</a:t>
            </a:r>
          </a:p>
        </p:txBody>
      </p:sp>
      <p:sp>
        <p:nvSpPr>
          <p:cNvPr id="2061" name="Text Box 14"/>
          <p:cNvSpPr txBox="1">
            <a:spLocks noChangeArrowheads="1"/>
          </p:cNvSpPr>
          <p:nvPr/>
        </p:nvSpPr>
        <p:spPr bwMode="auto">
          <a:xfrm>
            <a:off x="6553200" y="4105275"/>
            <a:ext cx="5976938" cy="2870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lIns="0" tIns="31420" rIns="0" bIns="3142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FontTx/>
              <a:buNone/>
            </a:pPr>
            <a:r>
              <a:rPr lang="en-US" altLang="da-DK" sz="2400"/>
              <a:t>A phase II study with the primary endpoint progression free survival (PFS). </a:t>
            </a:r>
          </a:p>
          <a:p>
            <a:pPr>
              <a:buFontTx/>
              <a:buNone/>
            </a:pPr>
            <a:r>
              <a:rPr lang="en-US" altLang="da-DK" sz="2400"/>
              <a:t>Therapy consisted of capecitabine (2000 mg/m</a:t>
            </a:r>
            <a:r>
              <a:rPr lang="en-US" altLang="da-DK" sz="2400" baseline="30000"/>
              <a:t>2</a:t>
            </a:r>
            <a:r>
              <a:rPr lang="en-US" altLang="da-DK" sz="2400"/>
              <a:t> days 1-14) with TMZ (150 mg/m</a:t>
            </a:r>
            <a:r>
              <a:rPr lang="en-US" altLang="da-DK" sz="2400" baseline="30000"/>
              <a:t>2 </a:t>
            </a:r>
            <a:r>
              <a:rPr lang="en-US" altLang="da-DK" sz="2400"/>
              <a:t>days 10-14) every 4 weeks.</a:t>
            </a:r>
          </a:p>
          <a:p>
            <a:pPr>
              <a:buFontTx/>
              <a:buNone/>
            </a:pPr>
            <a:r>
              <a:rPr lang="en-US" altLang="da-DK" sz="2400"/>
              <a:t> </a:t>
            </a:r>
          </a:p>
          <a:p>
            <a:pPr>
              <a:buFontTx/>
              <a:buNone/>
            </a:pPr>
            <a:r>
              <a:rPr lang="en-US" altLang="da-DK" sz="2400"/>
              <a:t>EUDRACT: 2012-002327-15.</a:t>
            </a:r>
            <a:endParaRPr lang="da-DK" altLang="da-DK" sz="2400"/>
          </a:p>
        </p:txBody>
      </p:sp>
      <p:graphicFrame>
        <p:nvGraphicFramePr>
          <p:cNvPr id="37" name="Tabel 36"/>
          <p:cNvGraphicFramePr>
            <a:graphicFrameLocks noGrp="1"/>
          </p:cNvGraphicFramePr>
          <p:nvPr/>
        </p:nvGraphicFramePr>
        <p:xfrm>
          <a:off x="12566650" y="6264275"/>
          <a:ext cx="5938838" cy="24082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9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97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6779">
                <a:tc gridSpan="2">
                  <a:txBody>
                    <a:bodyPr/>
                    <a:lstStyle/>
                    <a:p>
                      <a:r>
                        <a:rPr lang="en-US" sz="2200" noProof="0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Baseline</a:t>
                      </a:r>
                      <a:r>
                        <a:rPr lang="en-US" sz="2200" baseline="0" noProof="0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Characteristics</a:t>
                      </a:r>
                      <a:endParaRPr lang="en-US" sz="2200" noProof="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45708" marB="45708" anchor="ctr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4A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a-DK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86A1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6A1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10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92"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Number of patients 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45708" marB="4570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42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45708" marB="4570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92"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Age, median (years)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45708" marB="4570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68</a:t>
                      </a:r>
                      <a:r>
                        <a:rPr lang="en-US" sz="2000" baseline="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(50-78)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45708" marB="4570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292"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ECOG PS ; 0/1 (%)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45708" marB="4570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30/70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45708" marB="4570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292"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Male/female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45708" marB="4570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54/46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45708" marB="4570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292"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 organs (median)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45708" marB="4570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 (1-6)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45708" marB="4570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084" name="Text Box 21"/>
          <p:cNvSpPr txBox="1">
            <a:spLocks noChangeArrowheads="1"/>
          </p:cNvSpPr>
          <p:nvPr/>
        </p:nvSpPr>
        <p:spPr bwMode="auto">
          <a:xfrm>
            <a:off x="12626975" y="3455988"/>
            <a:ext cx="5878513" cy="433387"/>
          </a:xfrm>
          <a:prstGeom prst="rect">
            <a:avLst/>
          </a:prstGeom>
          <a:noFill/>
          <a:ln w="76200">
            <a:solidFill>
              <a:srgbClr val="0064A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2840" tIns="31420" rIns="62840" bIns="3142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2400">
                <a:latin typeface="Calibri" panose="020F0502020204030204" pitchFamily="34" charset="0"/>
              </a:rPr>
              <a:t>Results</a:t>
            </a:r>
          </a:p>
        </p:txBody>
      </p:sp>
      <p:sp>
        <p:nvSpPr>
          <p:cNvPr id="2085" name="Text Box 21"/>
          <p:cNvSpPr txBox="1">
            <a:spLocks noChangeArrowheads="1"/>
          </p:cNvSpPr>
          <p:nvPr/>
        </p:nvSpPr>
        <p:spPr bwMode="auto">
          <a:xfrm>
            <a:off x="18748375" y="3455988"/>
            <a:ext cx="5878513" cy="433387"/>
          </a:xfrm>
          <a:prstGeom prst="rect">
            <a:avLst/>
          </a:prstGeom>
          <a:noFill/>
          <a:ln w="76200">
            <a:solidFill>
              <a:srgbClr val="0064A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2840" tIns="31420" rIns="62840" bIns="3142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2400">
                <a:latin typeface="Calibri" panose="020F0502020204030204" pitchFamily="34" charset="0"/>
              </a:rPr>
              <a:t>Results</a:t>
            </a:r>
          </a:p>
        </p:txBody>
      </p:sp>
      <p:sp>
        <p:nvSpPr>
          <p:cNvPr id="2086" name="Text Box 21"/>
          <p:cNvSpPr txBox="1">
            <a:spLocks noChangeArrowheads="1"/>
          </p:cNvSpPr>
          <p:nvPr/>
        </p:nvSpPr>
        <p:spPr bwMode="auto">
          <a:xfrm>
            <a:off x="18794413" y="10440988"/>
            <a:ext cx="5878512" cy="433387"/>
          </a:xfrm>
          <a:prstGeom prst="rect">
            <a:avLst/>
          </a:prstGeom>
          <a:noFill/>
          <a:ln w="76200">
            <a:solidFill>
              <a:srgbClr val="0064A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2840" tIns="31420" rIns="62840" bIns="3142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2400">
                <a:latin typeface="Calibri" panose="020F0502020204030204" pitchFamily="34" charset="0"/>
              </a:rPr>
              <a:t>Conclusion</a:t>
            </a:r>
          </a:p>
        </p:txBody>
      </p:sp>
      <p:graphicFrame>
        <p:nvGraphicFramePr>
          <p:cNvPr id="58" name="Tabel 57"/>
          <p:cNvGraphicFramePr>
            <a:graphicFrameLocks noGrp="1"/>
          </p:cNvGraphicFramePr>
          <p:nvPr/>
        </p:nvGraphicFramePr>
        <p:xfrm>
          <a:off x="18794413" y="4248150"/>
          <a:ext cx="5807075" cy="2803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4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6627">
                <a:tc gridSpan="2">
                  <a:txBody>
                    <a:bodyPr/>
                    <a:lstStyle/>
                    <a:p>
                      <a:r>
                        <a:rPr lang="en-US" sz="2200" noProof="0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Efficacy</a:t>
                      </a:r>
                      <a:endParaRPr lang="en-US" sz="2200" noProof="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688" marB="45688" anchor="ctr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4A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a-DK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86A1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6A1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10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150">
                <a:tc>
                  <a:txBody>
                    <a:bodyPr/>
                    <a:lstStyle/>
                    <a:p>
                      <a:r>
                        <a:rPr lang="en-US" sz="2000" baseline="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 + PR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688" marB="4568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12%</a:t>
                      </a:r>
                      <a:endParaRPr lang="da-DK" sz="2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688" marB="4568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150"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</a:t>
                      </a:r>
                      <a:r>
                        <a:rPr lang="en-US" sz="2000" baseline="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+ </a:t>
                      </a:r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</a:t>
                      </a:r>
                      <a:r>
                        <a:rPr lang="en-US" sz="2000" baseline="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+ SD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688" marB="4568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</a:t>
                      </a:r>
                      <a:r>
                        <a:rPr lang="da-DK" sz="20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%</a:t>
                      </a:r>
                    </a:p>
                  </a:txBody>
                  <a:tcPr marL="91449" marR="91449" marT="45688" marB="4568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150"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PD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688" marB="4568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43%</a:t>
                      </a:r>
                      <a:endParaRPr lang="da-DK" sz="2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688" marB="4568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150"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688" marB="4568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12 %</a:t>
                      </a:r>
                      <a:endParaRPr lang="da-DK" sz="2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688" marB="4568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150"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Progression-free</a:t>
                      </a:r>
                      <a:r>
                        <a:rPr lang="en-US" sz="2000" baseline="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Survival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688" marB="4568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2.1 </a:t>
                      </a:r>
                      <a:r>
                        <a:rPr lang="da-DK" sz="200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</a:t>
                      </a:r>
                      <a:endParaRPr lang="da-DK" sz="2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688" marB="4568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Overall Survival</a:t>
                      </a:r>
                    </a:p>
                  </a:txBody>
                  <a:tcPr marL="91449" marR="91449" marT="45688" marB="4568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9.3 </a:t>
                      </a:r>
                      <a:r>
                        <a:rPr lang="da-DK" sz="200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</a:t>
                      </a:r>
                      <a:endParaRPr lang="da-DK" sz="2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688" marB="45688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112" name="Rektangel 12"/>
          <p:cNvSpPr>
            <a:spLocks noChangeArrowheads="1"/>
          </p:cNvSpPr>
          <p:nvPr/>
        </p:nvSpPr>
        <p:spPr bwMode="auto">
          <a:xfrm>
            <a:off x="18748375" y="11233150"/>
            <a:ext cx="6007100" cy="3024188"/>
          </a:xfrm>
          <a:prstGeom prst="rect">
            <a:avLst/>
          </a:prstGeom>
          <a:solidFill>
            <a:srgbClr val="0064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2800" b="1">
                <a:solidFill>
                  <a:srgbClr val="F8F8F8"/>
                </a:solidFill>
                <a:latin typeface="Calibri" panose="020F0502020204030204" pitchFamily="34" charset="0"/>
              </a:rPr>
              <a:t>The combination of TMZ and capecitabine is safe and has promising efficacy in patients with heavily pre-treated KRASmut mCRC.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da-DK" sz="2800" b="1">
                <a:solidFill>
                  <a:srgbClr val="F8F8F8"/>
                </a:solidFill>
                <a:latin typeface="Calibri" panose="020F0502020204030204" pitchFamily="34" charset="0"/>
              </a:rPr>
              <a:t>Search for predictive markers including MGMT expression is ongoing. </a:t>
            </a:r>
            <a:endParaRPr lang="da-DK" altLang="da-DK" sz="2800" b="1">
              <a:solidFill>
                <a:srgbClr val="F8F8F8"/>
              </a:solidFill>
              <a:latin typeface="Calibri" panose="020F0502020204030204" pitchFamily="34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da-DK" altLang="da-DK" sz="220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40" name="AutoShape 899"/>
          <p:cNvSpPr>
            <a:spLocks noChangeArrowheads="1"/>
          </p:cNvSpPr>
          <p:nvPr/>
        </p:nvSpPr>
        <p:spPr bwMode="auto">
          <a:xfrm>
            <a:off x="273050" y="101600"/>
            <a:ext cx="24569738" cy="3182938"/>
          </a:xfrm>
          <a:prstGeom prst="rect">
            <a:avLst/>
          </a:prstGeom>
          <a:noFill/>
          <a:ln w="76200">
            <a:solidFill>
              <a:srgbClr val="0064A6"/>
            </a:solidFill>
          </a:ln>
          <a:effectLst/>
        </p:spPr>
        <p:txBody>
          <a:bodyPr lIns="33939" tIns="31425" rIns="33939" bIns="31425" anchor="ctr"/>
          <a:lstStyle>
            <a:lvl1pPr marL="492125" indent="-358775" algn="l" defTabSz="568325" eaLnBrk="0" hangingPunct="0">
              <a:spcBef>
                <a:spcPct val="20000"/>
              </a:spcBef>
              <a:buChar char="•"/>
              <a:tabLst>
                <a:tab pos="350838" algn="l"/>
              </a:tabLst>
              <a:defRPr sz="7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algn="l" defTabSz="568325" eaLnBrk="0" hangingPunct="0">
              <a:spcBef>
                <a:spcPct val="20000"/>
              </a:spcBef>
              <a:buChar char="–"/>
              <a:tabLst>
                <a:tab pos="350838" algn="l"/>
              </a:tabLst>
              <a:defRPr sz="7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algn="l" defTabSz="568325" eaLnBrk="0" hangingPunct="0">
              <a:spcBef>
                <a:spcPct val="20000"/>
              </a:spcBef>
              <a:buChar char="•"/>
              <a:tabLst>
                <a:tab pos="350838" algn="l"/>
              </a:tabLst>
              <a:defRPr sz="6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algn="l" defTabSz="568325" eaLnBrk="0" hangingPunct="0">
              <a:spcBef>
                <a:spcPct val="20000"/>
              </a:spcBef>
              <a:buChar char="–"/>
              <a:tabLst>
                <a:tab pos="350838" algn="l"/>
              </a:tabLst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algn="l" defTabSz="568325" eaLnBrk="0" hangingPunct="0">
              <a:spcBef>
                <a:spcPct val="20000"/>
              </a:spcBef>
              <a:buChar char="»"/>
              <a:tabLst>
                <a:tab pos="350838" algn="l"/>
              </a:tabLst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5683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0838" algn="l"/>
              </a:tabLst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5683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0838" algn="l"/>
              </a:tabLst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5683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0838" algn="l"/>
              </a:tabLst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5683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350838" algn="l"/>
              </a:tabLst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marL="133350" indent="0">
              <a:buFontTx/>
              <a:buNone/>
              <a:defRPr/>
            </a:pPr>
            <a:r>
              <a:rPr lang="en-GB" sz="4800" b="1" dirty="0" smtClean="0"/>
              <a:t>							</a:t>
            </a:r>
            <a:r>
              <a:rPr lang="en-GB" sz="4800" b="1" dirty="0" err="1" smtClean="0">
                <a:latin typeface="+mj-lt"/>
              </a:rPr>
              <a:t>Temozolimide</a:t>
            </a:r>
            <a:r>
              <a:rPr lang="en-GB" sz="4800" b="1" dirty="0" smtClean="0">
                <a:latin typeface="+mj-lt"/>
              </a:rPr>
              <a:t> </a:t>
            </a:r>
            <a:r>
              <a:rPr lang="en-GB" sz="4800" b="1" dirty="0">
                <a:latin typeface="+mj-lt"/>
              </a:rPr>
              <a:t>and </a:t>
            </a:r>
            <a:r>
              <a:rPr lang="en-GB" sz="4800" b="1" dirty="0" err="1">
                <a:latin typeface="+mj-lt"/>
              </a:rPr>
              <a:t>capecitabine</a:t>
            </a:r>
            <a:r>
              <a:rPr lang="en-GB" sz="4800" b="1" dirty="0">
                <a:latin typeface="+mj-lt"/>
              </a:rPr>
              <a:t> in heavily pre-treated patients </a:t>
            </a:r>
            <a:endParaRPr lang="en-GB" sz="4800" b="1" dirty="0" smtClean="0">
              <a:latin typeface="+mj-lt"/>
            </a:endParaRPr>
          </a:p>
          <a:p>
            <a:pPr marL="133350" indent="0">
              <a:buFontTx/>
              <a:buNone/>
              <a:defRPr/>
            </a:pPr>
            <a:r>
              <a:rPr lang="en-GB" sz="4800" b="1" dirty="0" smtClean="0">
                <a:latin typeface="+mj-lt"/>
              </a:rPr>
              <a:t>                    with </a:t>
            </a:r>
            <a:r>
              <a:rPr lang="en-GB" sz="4800" b="1" dirty="0" err="1">
                <a:latin typeface="+mj-lt"/>
              </a:rPr>
              <a:t>KRASmut</a:t>
            </a:r>
            <a:r>
              <a:rPr lang="en-GB" sz="4800" b="1" dirty="0">
                <a:latin typeface="+mj-lt"/>
              </a:rPr>
              <a:t> metastatic colorectal cancer. A phase II trial</a:t>
            </a:r>
            <a:r>
              <a:rPr lang="en-GB" sz="4800" b="1" dirty="0" smtClean="0">
                <a:latin typeface="+mj-lt"/>
              </a:rPr>
              <a:t>.</a:t>
            </a:r>
            <a:endParaRPr lang="da-DK" sz="4800" dirty="0">
              <a:latin typeface="+mj-lt"/>
            </a:endParaRPr>
          </a:p>
          <a:p>
            <a:pPr marL="133350" indent="0">
              <a:buFontTx/>
              <a:buNone/>
              <a:defRPr/>
            </a:pPr>
            <a:r>
              <a:rPr lang="da-DK" sz="2400" b="1" dirty="0" smtClean="0">
                <a:latin typeface="+mj-lt"/>
              </a:rPr>
              <a:t>     </a:t>
            </a:r>
            <a:r>
              <a:rPr lang="da-DK" sz="2000" b="1" dirty="0" smtClean="0">
                <a:latin typeface="+mj-lt"/>
              </a:rPr>
              <a:t>Camilla Qvortrup</a:t>
            </a:r>
            <a:r>
              <a:rPr lang="da-DK" sz="2000" b="1" baseline="30000" dirty="0" smtClean="0">
                <a:latin typeface="+mj-lt"/>
              </a:rPr>
              <a:t>1</a:t>
            </a:r>
            <a:r>
              <a:rPr lang="da-DK" sz="2000" b="1" dirty="0" smtClean="0">
                <a:latin typeface="+mj-lt"/>
              </a:rPr>
              <a:t>, </a:t>
            </a:r>
            <a:r>
              <a:rPr lang="da-DK" sz="2000" b="1" dirty="0">
                <a:latin typeface="+mj-lt"/>
              </a:rPr>
              <a:t>Nina </a:t>
            </a:r>
            <a:r>
              <a:rPr lang="da-DK" sz="2000" b="1" dirty="0" smtClean="0">
                <a:latin typeface="+mj-lt"/>
              </a:rPr>
              <a:t>Keldsen</a:t>
            </a:r>
            <a:r>
              <a:rPr lang="da-DK" sz="2000" b="1" baseline="30000" dirty="0" smtClean="0">
                <a:latin typeface="+mj-lt"/>
              </a:rPr>
              <a:t>2</a:t>
            </a:r>
            <a:r>
              <a:rPr lang="da-DK" sz="2000" b="1" dirty="0" smtClean="0">
                <a:latin typeface="+mj-lt"/>
              </a:rPr>
              <a:t>, </a:t>
            </a:r>
            <a:r>
              <a:rPr lang="da-DK" sz="2000" b="1" dirty="0" err="1">
                <a:latin typeface="+mj-lt"/>
              </a:rPr>
              <a:t>Fahimeh</a:t>
            </a:r>
            <a:r>
              <a:rPr lang="da-DK" sz="2000" b="1" dirty="0">
                <a:latin typeface="+mj-lt"/>
              </a:rPr>
              <a:t> </a:t>
            </a:r>
            <a:r>
              <a:rPr lang="da-DK" sz="2000" b="1" dirty="0" smtClean="0">
                <a:latin typeface="+mj-lt"/>
              </a:rPr>
              <a:t>Andersen</a:t>
            </a:r>
            <a:r>
              <a:rPr lang="da-DK" sz="2000" b="1" baseline="30000" dirty="0" smtClean="0">
                <a:latin typeface="+mj-lt"/>
              </a:rPr>
              <a:t>3, </a:t>
            </a:r>
            <a:r>
              <a:rPr lang="da-DK" sz="2000" b="1" dirty="0">
                <a:latin typeface="+mj-lt"/>
              </a:rPr>
              <a:t>Helle Anita </a:t>
            </a:r>
            <a:r>
              <a:rPr lang="da-DK" sz="2000" b="1" dirty="0" smtClean="0">
                <a:latin typeface="+mj-lt"/>
              </a:rPr>
              <a:t>Jensen</a:t>
            </a:r>
            <a:r>
              <a:rPr lang="da-DK" sz="2000" b="1" baseline="30000" dirty="0" smtClean="0">
                <a:latin typeface="+mj-lt"/>
              </a:rPr>
              <a:t>1</a:t>
            </a:r>
            <a:r>
              <a:rPr lang="da-DK" sz="2000" b="1" dirty="0" smtClean="0">
                <a:latin typeface="+mj-lt"/>
              </a:rPr>
              <a:t>, </a:t>
            </a:r>
            <a:r>
              <a:rPr lang="da-DK" sz="2000" b="1" dirty="0">
                <a:latin typeface="+mj-lt"/>
              </a:rPr>
              <a:t>Merete </a:t>
            </a:r>
            <a:r>
              <a:rPr lang="da-DK" sz="2000" b="1" dirty="0" smtClean="0">
                <a:latin typeface="+mj-lt"/>
              </a:rPr>
              <a:t>Krogh</a:t>
            </a:r>
            <a:r>
              <a:rPr lang="da-DK" sz="2000" b="1" baseline="30000" dirty="0" smtClean="0">
                <a:latin typeface="+mj-lt"/>
              </a:rPr>
              <a:t>1</a:t>
            </a:r>
            <a:r>
              <a:rPr lang="da-DK" sz="2000" b="1" dirty="0" smtClean="0">
                <a:latin typeface="+mj-lt"/>
              </a:rPr>
              <a:t>, Lene </a:t>
            </a:r>
            <a:r>
              <a:rPr lang="da-DK" sz="2000" b="1" dirty="0">
                <a:latin typeface="+mj-lt"/>
              </a:rPr>
              <a:t>Weber </a:t>
            </a:r>
            <a:r>
              <a:rPr lang="da-DK" sz="2000" b="1" dirty="0" smtClean="0">
                <a:latin typeface="+mj-lt"/>
              </a:rPr>
              <a:t>Vestermark</a:t>
            </a:r>
            <a:r>
              <a:rPr lang="da-DK" sz="2000" b="1" baseline="30000" dirty="0" smtClean="0">
                <a:latin typeface="+mj-lt"/>
              </a:rPr>
              <a:t>1</a:t>
            </a:r>
            <a:r>
              <a:rPr lang="da-DK" sz="2000" b="1" dirty="0" smtClean="0">
                <a:latin typeface="+mj-lt"/>
              </a:rPr>
              <a:t>, </a:t>
            </a:r>
            <a:r>
              <a:rPr lang="da-DK" sz="2000" b="1" dirty="0">
                <a:latin typeface="+mj-lt"/>
              </a:rPr>
              <a:t>Jon Kroll </a:t>
            </a:r>
            <a:r>
              <a:rPr lang="da-DK" sz="2000" b="1" dirty="0" smtClean="0">
                <a:latin typeface="+mj-lt"/>
              </a:rPr>
              <a:t>Bjerregaard</a:t>
            </a:r>
            <a:r>
              <a:rPr lang="da-DK" sz="2000" b="1" baseline="30000" dirty="0" smtClean="0">
                <a:latin typeface="+mj-lt"/>
              </a:rPr>
              <a:t>1</a:t>
            </a:r>
            <a:r>
              <a:rPr lang="da-DK" sz="2000" b="1" dirty="0" smtClean="0">
                <a:latin typeface="+mj-lt"/>
              </a:rPr>
              <a:t>, Grete </a:t>
            </a:r>
            <a:r>
              <a:rPr lang="da-DK" sz="2000" b="1" dirty="0">
                <a:latin typeface="+mj-lt"/>
              </a:rPr>
              <a:t>Christensen </a:t>
            </a:r>
            <a:r>
              <a:rPr lang="da-DK" sz="2000" b="1" dirty="0" smtClean="0">
                <a:latin typeface="+mj-lt"/>
              </a:rPr>
              <a:t>2, Per Pfeiffer</a:t>
            </a:r>
            <a:r>
              <a:rPr lang="da-DK" sz="2000" b="1" baseline="30000" dirty="0" smtClean="0">
                <a:latin typeface="+mj-lt"/>
              </a:rPr>
              <a:t>1,4</a:t>
            </a:r>
            <a:endParaRPr lang="da-DK" sz="2000" b="1" baseline="30000" dirty="0">
              <a:latin typeface="+mj-lt"/>
            </a:endParaRPr>
          </a:p>
          <a:p>
            <a:pPr marL="133350" indent="0" algn="ctr">
              <a:buFontTx/>
              <a:buNone/>
              <a:defRPr/>
            </a:pPr>
            <a:r>
              <a:rPr lang="en-GB" altLang="da-DK" sz="1800" baseline="30000" dirty="0" smtClean="0">
                <a:latin typeface="+mj-lt"/>
              </a:rPr>
              <a:t>           1</a:t>
            </a:r>
            <a:r>
              <a:rPr lang="en-US" altLang="da-DK" sz="1800" dirty="0" err="1" smtClean="0">
                <a:latin typeface="+mj-lt"/>
              </a:rPr>
              <a:t>Dept</a:t>
            </a:r>
            <a:r>
              <a:rPr lang="en-US" altLang="da-DK" sz="1800" dirty="0" smtClean="0">
                <a:latin typeface="+mj-lt"/>
              </a:rPr>
              <a:t> of Oncology, Odense University Hospital, Odense, Denmark; </a:t>
            </a:r>
            <a:r>
              <a:rPr lang="en-GB" altLang="da-DK" sz="1800" baseline="30000" dirty="0" smtClean="0">
                <a:latin typeface="+mj-lt"/>
              </a:rPr>
              <a:t> 2 </a:t>
            </a:r>
            <a:r>
              <a:rPr lang="en-US" altLang="da-DK" sz="1800" dirty="0" err="1" smtClean="0">
                <a:latin typeface="+mj-lt"/>
              </a:rPr>
              <a:t>Dept</a:t>
            </a:r>
            <a:r>
              <a:rPr lang="en-US" altLang="da-DK" sz="1800" dirty="0" smtClean="0">
                <a:latin typeface="+mj-lt"/>
              </a:rPr>
              <a:t> of Oncology, </a:t>
            </a:r>
            <a:r>
              <a:rPr lang="en-US" altLang="da-DK" sz="1800" dirty="0" err="1" smtClean="0">
                <a:latin typeface="+mj-lt"/>
              </a:rPr>
              <a:t>Herning</a:t>
            </a:r>
            <a:r>
              <a:rPr lang="en-US" altLang="da-DK" sz="1800" dirty="0" smtClean="0">
                <a:latin typeface="+mj-lt"/>
              </a:rPr>
              <a:t> Hospital, </a:t>
            </a:r>
            <a:r>
              <a:rPr lang="en-US" altLang="da-DK" sz="1800" dirty="0" err="1" smtClean="0">
                <a:latin typeface="+mj-lt"/>
              </a:rPr>
              <a:t>Hilleroed</a:t>
            </a:r>
            <a:r>
              <a:rPr lang="en-US" altLang="da-DK" sz="1800" dirty="0" smtClean="0">
                <a:latin typeface="+mj-lt"/>
              </a:rPr>
              <a:t>, Denmark; </a:t>
            </a:r>
            <a:r>
              <a:rPr lang="en-GB" altLang="da-DK" sz="1800" baseline="30000" dirty="0" smtClean="0">
                <a:latin typeface="+mj-lt"/>
              </a:rPr>
              <a:t>3 </a:t>
            </a:r>
            <a:r>
              <a:rPr lang="en-US" altLang="da-DK" sz="1800" dirty="0" err="1" smtClean="0">
                <a:latin typeface="+mj-lt"/>
              </a:rPr>
              <a:t>Dept</a:t>
            </a:r>
            <a:r>
              <a:rPr lang="en-US" altLang="da-DK" sz="1800" dirty="0" smtClean="0">
                <a:latin typeface="+mj-lt"/>
              </a:rPr>
              <a:t> of Oncology, </a:t>
            </a:r>
            <a:r>
              <a:rPr lang="en-US" altLang="da-DK" sz="1800" dirty="0" err="1" smtClean="0">
                <a:latin typeface="+mj-lt"/>
              </a:rPr>
              <a:t>Hilleroed</a:t>
            </a:r>
            <a:r>
              <a:rPr lang="en-US" altLang="da-DK" sz="1800" dirty="0" smtClean="0">
                <a:latin typeface="+mj-lt"/>
              </a:rPr>
              <a:t> Hospital, </a:t>
            </a:r>
            <a:r>
              <a:rPr lang="en-US" altLang="da-DK" sz="1800" dirty="0" err="1" smtClean="0">
                <a:latin typeface="+mj-lt"/>
              </a:rPr>
              <a:t>Copenhagen,Denmark</a:t>
            </a:r>
            <a:endParaRPr lang="en-US" altLang="da-DK" sz="1800" baseline="30000" dirty="0" smtClean="0">
              <a:latin typeface="+mj-lt"/>
            </a:endParaRPr>
          </a:p>
          <a:p>
            <a:pPr marL="133350" indent="0" algn="ctr">
              <a:buFontTx/>
              <a:buNone/>
              <a:defRPr/>
            </a:pPr>
            <a:r>
              <a:rPr lang="en-US" altLang="da-DK" sz="1800" baseline="30000" dirty="0" smtClean="0">
                <a:latin typeface="+mj-lt"/>
              </a:rPr>
              <a:t>4</a:t>
            </a:r>
            <a:r>
              <a:rPr lang="en-US" altLang="da-DK" sz="1800" dirty="0" smtClean="0">
                <a:latin typeface="+mj-lt"/>
              </a:rPr>
              <a:t>Institute of Clinical Research, University of Southern Denmark, Odense, Denmark</a:t>
            </a:r>
            <a:endParaRPr lang="da-DK" altLang="da-DK" sz="1800" dirty="0" smtClean="0">
              <a:latin typeface="+mj-lt"/>
            </a:endParaRPr>
          </a:p>
        </p:txBody>
      </p:sp>
      <p:pic>
        <p:nvPicPr>
          <p:cNvPr id="2114" name="Picture 294" descr="C:\Users\pep15\AppData\Local\Microsoft\Windows\Temporary Internet Files\Content.IE5\G2P0838I\OU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431800"/>
            <a:ext cx="2338387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9" name="Tabel 28"/>
          <p:cNvGraphicFramePr>
            <a:graphicFrameLocks noGrp="1"/>
          </p:cNvGraphicFramePr>
          <p:nvPr/>
        </p:nvGraphicFramePr>
        <p:xfrm>
          <a:off x="18794413" y="7451725"/>
          <a:ext cx="5807075" cy="25574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05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6796">
                <a:tc gridSpan="5">
                  <a:txBody>
                    <a:bodyPr/>
                    <a:lstStyle/>
                    <a:p>
                      <a:pPr algn="l"/>
                      <a:r>
                        <a:rPr lang="en-US" sz="2200" noProof="0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Summary</a:t>
                      </a:r>
                      <a:r>
                        <a:rPr lang="en-US" sz="2200" baseline="0" noProof="0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200" noProof="0" dirty="0" err="1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mCRC</a:t>
                      </a:r>
                      <a:r>
                        <a:rPr lang="en-US" sz="2200" baseline="0" noProof="0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trials last line therapies</a:t>
                      </a:r>
                      <a:endParaRPr lang="en-US" sz="2200" noProof="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 anchor="ctr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4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US" sz="2200" noProof="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697" marB="45697" anchor="ctr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4A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2200" noProof="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697" marB="45697" anchor="ctr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4A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a-DK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86A1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6A1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10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307">
                <a:tc>
                  <a:txBody>
                    <a:bodyPr/>
                    <a:lstStyle/>
                    <a:p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RR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PFS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OS</a:t>
                      </a:r>
                      <a:endParaRPr lang="da-DK" sz="2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54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Yoshino, 2012</a:t>
                      </a: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TAS-102</a:t>
                      </a: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1%</a:t>
                      </a:r>
                      <a:endParaRPr lang="da-DK" sz="2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2.0 </a:t>
                      </a:r>
                      <a:r>
                        <a:rPr lang="da-DK" sz="200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</a:t>
                      </a:r>
                      <a:endParaRPr lang="da-DK" sz="2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9.0 </a:t>
                      </a:r>
                      <a:r>
                        <a:rPr lang="da-DK" sz="200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</a:t>
                      </a:r>
                      <a:endParaRPr lang="da-DK" sz="2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307"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Mayer, 2015</a:t>
                      </a: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TAS-102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2%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2.0 </a:t>
                      </a:r>
                      <a:r>
                        <a:rPr lang="en-US" sz="2000" noProof="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</a:t>
                      </a:r>
                      <a:endParaRPr lang="en-US" sz="200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7.1 </a:t>
                      </a:r>
                      <a:r>
                        <a:rPr lang="da-DK" sz="200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</a:t>
                      </a:r>
                      <a:endParaRPr lang="da-DK" sz="2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3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noProof="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Grothey</a:t>
                      </a:r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2013</a:t>
                      </a: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noProof="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Regorafenib</a:t>
                      </a:r>
                      <a:endParaRPr lang="en-US" sz="2000" noProof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1%</a:t>
                      </a: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1.9 </a:t>
                      </a:r>
                      <a:r>
                        <a:rPr lang="en-US" sz="2000" noProof="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</a:t>
                      </a:r>
                      <a:endParaRPr lang="en-US" sz="2000" noProof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6.4 </a:t>
                      </a:r>
                      <a:r>
                        <a:rPr lang="da-DK" sz="200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</a:t>
                      </a:r>
                      <a:endParaRPr lang="da-DK" sz="2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3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Li, 2015</a:t>
                      </a: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noProof="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Regorafenib</a:t>
                      </a:r>
                      <a:endParaRPr lang="en-US" sz="2000" noProof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4%</a:t>
                      </a: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3.2 </a:t>
                      </a:r>
                      <a:r>
                        <a:rPr lang="en-US" sz="2000" noProof="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</a:t>
                      </a:r>
                      <a:endParaRPr lang="en-US" sz="2000" noProof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8.8 </a:t>
                      </a:r>
                      <a:r>
                        <a:rPr lang="da-DK" sz="2000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</a:t>
                      </a:r>
                      <a:endParaRPr lang="da-DK" sz="2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9" marR="91449" marT="45710" marB="45710">
                    <a:lnL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64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156" name="Text Box 14"/>
          <p:cNvSpPr txBox="1">
            <a:spLocks noChangeArrowheads="1"/>
          </p:cNvSpPr>
          <p:nvPr/>
        </p:nvSpPr>
        <p:spPr bwMode="auto">
          <a:xfrm>
            <a:off x="12530138" y="8929688"/>
            <a:ext cx="5976937" cy="16144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lIns="0" tIns="31420" rIns="0" bIns="3142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FontTx/>
              <a:buNone/>
            </a:pPr>
            <a:r>
              <a:rPr lang="en-US" altLang="da-DK" sz="2400"/>
              <a:t>Toxicity was modest. </a:t>
            </a:r>
          </a:p>
          <a:p>
            <a:pPr>
              <a:buFontTx/>
              <a:buNone/>
            </a:pPr>
            <a:r>
              <a:rPr lang="en-US" altLang="da-DK" sz="2400"/>
              <a:t>Diarrhea grade 2 in 3%, fatigue grade 3 in 7% and vomiting/nausea grade 2 in 3 % of patients.</a:t>
            </a:r>
            <a:endParaRPr lang="da-DK" altLang="da-DK" sz="2400"/>
          </a:p>
        </p:txBody>
      </p:sp>
      <p:sp>
        <p:nvSpPr>
          <p:cNvPr id="34" name="Text Box 14"/>
          <p:cNvSpPr txBox="1">
            <a:spLocks noChangeArrowheads="1"/>
          </p:cNvSpPr>
          <p:nvPr/>
        </p:nvSpPr>
        <p:spPr bwMode="auto">
          <a:xfrm>
            <a:off x="12601575" y="4032250"/>
            <a:ext cx="5976938" cy="2057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lIns="0" tIns="31420" rIns="0" bIns="31420">
            <a:spAutoFit/>
          </a:bodyPr>
          <a:lstStyle>
            <a:lvl1pPr algn="l" defTabSz="1508125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algn="l" defTabSz="1508125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algn="l" defTabSz="1508125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algn="l" defTabSz="1508125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algn="l" defTabSz="1508125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15081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buFontTx/>
              <a:buNone/>
              <a:defRPr/>
            </a:pPr>
            <a:r>
              <a:rPr lang="en-US" sz="2400" dirty="0" err="1" smtClean="0">
                <a:latin typeface="+mj-lt"/>
              </a:rPr>
              <a:t>Fourty</a:t>
            </a:r>
            <a:r>
              <a:rPr lang="en-US" sz="2400" dirty="0" smtClean="0">
                <a:latin typeface="+mj-lt"/>
              </a:rPr>
              <a:t>-two patients with treatment resistant </a:t>
            </a:r>
            <a:r>
              <a:rPr lang="en-US" sz="2400" dirty="0" err="1" smtClean="0">
                <a:latin typeface="+mj-lt"/>
              </a:rPr>
              <a:t>KRASmut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mCRC</a:t>
            </a:r>
            <a:r>
              <a:rPr lang="en-US" sz="2400" dirty="0" smtClean="0">
                <a:latin typeface="+mj-lt"/>
              </a:rPr>
              <a:t> were included from May 2013 to December 2014. </a:t>
            </a:r>
          </a:p>
          <a:p>
            <a:pPr>
              <a:buFontTx/>
              <a:buNone/>
              <a:defRPr/>
            </a:pPr>
            <a:r>
              <a:rPr lang="en-GB" altLang="da-DK" sz="2400" dirty="0" smtClean="0">
                <a:latin typeface="+mj-lt"/>
              </a:rPr>
              <a:t>Median number of cycles were 3 (1-11) . </a:t>
            </a:r>
          </a:p>
          <a:p>
            <a:pPr>
              <a:buFontTx/>
              <a:buNone/>
              <a:defRPr/>
            </a:pPr>
            <a:r>
              <a:rPr lang="en-GB" altLang="da-DK" sz="2400" dirty="0" smtClean="0">
                <a:latin typeface="+mj-lt"/>
              </a:rPr>
              <a:t>One patient is still on active treatment.</a:t>
            </a:r>
            <a:endParaRPr lang="da-DK" altLang="da-DK" sz="2400" dirty="0" smtClean="0">
              <a:latin typeface="+mj-lt"/>
            </a:endParaRPr>
          </a:p>
        </p:txBody>
      </p:sp>
      <p:graphicFrame>
        <p:nvGraphicFramePr>
          <p:cNvPr id="35" name="Diagram 34"/>
          <p:cNvGraphicFramePr>
            <a:graphicFrameLocks/>
          </p:cNvGraphicFramePr>
          <p:nvPr/>
        </p:nvGraphicFramePr>
        <p:xfrm>
          <a:off x="12433300" y="11146531"/>
          <a:ext cx="6072188" cy="2956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159" name="Tekstboks 1"/>
          <p:cNvSpPr txBox="1">
            <a:spLocks noChangeArrowheads="1"/>
          </p:cNvSpPr>
          <p:nvPr/>
        </p:nvSpPr>
        <p:spPr bwMode="auto">
          <a:xfrm>
            <a:off x="16360775" y="10915650"/>
            <a:ext cx="1708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1836738" indent="-706438" algn="l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2828925" indent="-566738" algn="l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3959225" indent="-565150" algn="l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5091113" indent="-565150" algn="l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5548313" indent="-565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6005513" indent="-565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6462713" indent="-565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6919913" indent="-565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da-DK" altLang="da-DK" sz="2400" b="1">
                <a:solidFill>
                  <a:srgbClr val="FF0000"/>
                </a:solidFill>
                <a:latin typeface="Calibri" panose="020F0502020204030204" pitchFamily="34" charset="0"/>
              </a:rPr>
              <a:t>OS = 9.3 mo</a:t>
            </a:r>
          </a:p>
        </p:txBody>
      </p:sp>
      <p:sp>
        <p:nvSpPr>
          <p:cNvPr id="2160" name="Tekstboks 32"/>
          <p:cNvSpPr txBox="1">
            <a:spLocks noChangeArrowheads="1"/>
          </p:cNvSpPr>
          <p:nvPr/>
        </p:nvSpPr>
        <p:spPr bwMode="auto">
          <a:xfrm>
            <a:off x="16346488" y="11664950"/>
            <a:ext cx="1800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7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1836738" indent="-706438" algn="l" eaLnBrk="0" hangingPunct="0">
              <a:spcBef>
                <a:spcPct val="20000"/>
              </a:spcBef>
              <a:buChar char="–"/>
              <a:defRPr sz="7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2828925" indent="-566738" algn="l" eaLnBrk="0" hangingPunct="0">
              <a:spcBef>
                <a:spcPct val="20000"/>
              </a:spcBef>
              <a:buChar char="•"/>
              <a:defRPr sz="6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3959225" indent="-565150" algn="l" eaLnBrk="0" hangingPunct="0">
              <a:spcBef>
                <a:spcPct val="20000"/>
              </a:spcBef>
              <a:buChar char="–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5091113" indent="-565150" algn="l" eaLnBrk="0" hangingPunct="0">
              <a:spcBef>
                <a:spcPct val="20000"/>
              </a:spcBef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5548313" indent="-565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6005513" indent="-565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6462713" indent="-565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6919913" indent="-565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9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da-DK" altLang="da-DK" sz="2400" b="1">
                <a:solidFill>
                  <a:srgbClr val="0000FF"/>
                </a:solidFill>
                <a:latin typeface="Calibri" panose="020F0502020204030204" pitchFamily="34" charset="0"/>
              </a:rPr>
              <a:t>PFS = 2.1 mo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36417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a-DK" sz="7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36417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a-DK" sz="7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Kontor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Standard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Standarddesign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Kontor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33398</TotalTime>
  <Words>567</Words>
  <Application>Microsoft Office PowerPoint</Application>
  <PresentationFormat>Brugerdefineret</PresentationFormat>
  <Paragraphs>92</Paragraphs>
  <Slides>1</Slides>
  <Notes>1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4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Comic Sans MS</vt:lpstr>
      <vt:lpstr>Standarddesign</vt:lpstr>
      <vt:lpstr>PowerPoint-præsentation</vt:lpstr>
    </vt:vector>
  </TitlesOfParts>
  <Company>OUH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Dias nummer 1</dc:title>
  <dc:creator>isa5by</dc:creator>
  <cp:lastModifiedBy>Ida Coordt Elle</cp:lastModifiedBy>
  <cp:revision>165</cp:revision>
  <dcterms:created xsi:type="dcterms:W3CDTF">2011-12-15T13:54:53Z</dcterms:created>
  <dcterms:modified xsi:type="dcterms:W3CDTF">2021-02-23T09:57:35Z</dcterms:modified>
</cp:coreProperties>
</file>