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72" r:id="rId3"/>
    <p:sldId id="268" r:id="rId4"/>
    <p:sldId id="27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 Lopes" initials="AL" lastIdx="10" clrIdx="0">
    <p:extLst>
      <p:ext uri="{19B8F6BF-5375-455C-9EA6-DF929625EA0E}">
        <p15:presenceInfo xmlns:p15="http://schemas.microsoft.com/office/powerpoint/2012/main" userId="S-1-5-21-795626602-2118520636-1846952604-809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3654"/>
  </p:normalViewPr>
  <p:slideViewPr>
    <p:cSldViewPr snapToGrid="0" snapToObjects="1">
      <p:cViewPr varScale="1">
        <p:scale>
          <a:sx n="96" d="100"/>
          <a:sy n="96" d="100"/>
        </p:scale>
        <p:origin x="5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05346C-1C5A-C041-B144-895B48E2305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A3CE2-1F0D-084B-AF62-2AF669DA6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195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 cell reconstitution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AA3CE2-1F0D-084B-AF62-2AF669DA661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124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75094-E052-7844-AB90-E66D203F74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B1FFDF-75EE-E949-9052-40928E0B11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DD5884-2F91-D443-8DFD-E7DE169E3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0BCDD-83AC-9B47-8047-7A591E3F9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2DB2E-E886-0C4C-8666-47B264E9D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593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7B04F-AA19-E044-BB2B-33EB40AE2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D2CED-7E83-C54E-940F-FAB1DB3A9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38358E-7483-F34B-BEC3-2D29700E3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7FA53-2168-044A-B391-0A7C5EF88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DC4656-231C-A64A-9EE3-06F50E9BD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065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44DAD-41CA-774D-B617-6AA043B87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32A7C-4F9A-CA4F-8F82-7F2633C9D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FDCFC-9CC4-0243-B617-1716CC292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2FB59-726B-0A46-BFEF-E0E9EE17E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A7772F-B30A-844F-813D-FCBADAE60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870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881E6-ED5F-D74C-8BA7-485F91FFB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478B1-AB89-4A42-950C-468B36FF8C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EA822D-E80B-EF47-8457-25FA99341A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491AAB-C137-B347-AAB5-02629158D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4D4A8D-AD67-B242-9B4B-2873D65D2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3A2A9B-EFEA-A848-A612-758398A50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929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A72B0-199B-1C4B-92FB-2C94C9AF2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3A84C6-2FBB-7249-8014-918804438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41EC69-1923-DF4D-9886-F3B7DE7BBA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0C245F-2573-754A-A8F1-99674532F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EB98E7-F433-3F47-8B86-9674D434E3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DCB2D3-2BDF-1C41-9E60-B253A52D4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EDEEE5-7BD4-DE4D-97DE-57FE01832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FFF5DF-F199-6443-AA6F-B1AD3AA0E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69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FB260-8253-7D4E-BB4D-DD11C10E8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DC467D-6A26-A34B-A418-BDDAB3A32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5F051F-B38B-EC4B-9D5A-555CA74E2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C6330E-509B-3F40-B9B1-951103E52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164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837EA5-5EC1-9D45-ACE0-5A108950A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F64512-A6D4-A345-945E-2EE7A6D8A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6D4DF7-AA97-9A4E-A39E-B57DBE191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21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FD08C-DBBD-9141-BF20-59743BAB4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16278-4B68-A04E-8EC9-5643EF4FA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9AE4B-CBAC-6548-A1F7-9C2FAD4A4B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C89CF-2CAE-2240-A117-6C7E63D2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EE4EAB-3601-A74F-AA61-461062F9F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0720B-62F5-CB45-AEC1-4156E8E62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014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4E1D6-6689-D545-A69E-B06FDD17A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82EBA4-0498-2041-8B73-E47CC27013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49CD29-4134-3E49-A6E1-9E4200A727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FDA198-2C9E-E449-B4D2-8349DB68D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82CBF2-4E9A-514C-BEB8-125833185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52BF7F-CC94-5C4F-B88D-32194840D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9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172C-8A1A-9145-B34E-AF1E5B21A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7A27FC-8926-3F4B-9A6F-5AF997A152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296BD6-C6A5-8948-A3BF-9EBB22095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CFDA0-636D-A641-8985-341BCC750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9133F-6F1E-134A-BB51-217A92717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45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FD06CD-26E7-9C46-A4C6-6651B58126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75D8FC-726E-A440-B84E-476485A1A6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E730DB-C84B-D04C-AD3F-2000F59E7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408846-3A0B-364F-94A6-5BEBE5308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C19ED-E47E-FA42-AB29-E857F9131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64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D6456F-AE93-DC43-A239-F117A40D5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AC79F-26B2-B34B-AA67-48438D10E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A0956-6A7A-AB4E-B9CE-BEA75CBA09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B59202-4A3C-7342-88C2-1705079F5E6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FC167-D1A9-194E-BE94-302C56FAF8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169A1-FAF6-6543-862C-4EA08C5DA1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E875B-668C-FE4C-8E4D-32C33AE59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501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0D46A-056A-744A-A546-7949DD94E7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ICAT Figures for EudraCT Results upload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4CD6B1-6F84-3A4D-9322-A814B0BE68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February 2021</a:t>
            </a:r>
          </a:p>
        </p:txBody>
      </p:sp>
    </p:spTree>
    <p:extLst>
      <p:ext uri="{BB962C8B-B14F-4D97-AF65-F5344CB8AC3E}">
        <p14:creationId xmlns:p14="http://schemas.microsoft.com/office/powerpoint/2010/main" val="2632683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D1CFB29-0BEE-6E43-BB56-E97E68E9F677}"/>
              </a:ext>
            </a:extLst>
          </p:cNvPr>
          <p:cNvSpPr txBox="1"/>
          <p:nvPr/>
        </p:nvSpPr>
        <p:spPr>
          <a:xfrm>
            <a:off x="6243076" y="307181"/>
            <a:ext cx="5948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600" b="1" dirty="0"/>
              <a:t>Figure 1: Consort diagram of ICAT recruitment summary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22C0C3F-B9BC-43B9-9063-5EFE632F6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61" y="476458"/>
            <a:ext cx="6677025" cy="620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364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D42D51F-FDB4-4E0F-B741-4E554AE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51" y="545012"/>
            <a:ext cx="3903945" cy="28397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2E89D0-CF38-419C-B3D6-682A3628F6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5213" y="3533457"/>
            <a:ext cx="4343712" cy="31596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F3BF3B3-DBF8-BC44-97FC-0B83F59EA2D0}"/>
              </a:ext>
            </a:extLst>
          </p:cNvPr>
          <p:cNvSpPr txBox="1"/>
          <p:nvPr/>
        </p:nvSpPr>
        <p:spPr>
          <a:xfrm>
            <a:off x="9911255" y="429366"/>
            <a:ext cx="146093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Figure 2. </a:t>
            </a:r>
          </a:p>
          <a:p>
            <a:r>
              <a:rPr lang="en-GB" sz="1200" b="1" dirty="0"/>
              <a:t>The Median CD3 T- cell recovery between the ADT and Control cohorts at 4 months was not significant (</a:t>
            </a:r>
            <a:r>
              <a:rPr lang="en-GB" sz="1200" b="1" i="1" dirty="0"/>
              <a:t>p=0.18</a:t>
            </a:r>
            <a:r>
              <a:rPr lang="en-GB" sz="1200" b="1" dirty="0"/>
              <a:t>). </a:t>
            </a:r>
            <a:r>
              <a:rPr lang="en-GB" sz="1200" dirty="0"/>
              <a:t>(A) Circulating CD3 for all 21 patients post-HSCT. (B) Circulating CD3 post at 4 months. (C) Median circulating CD3 for both control and ADT group. Wilcoxon 2-sided p value at all time points is &gt;0.05</a:t>
            </a:r>
          </a:p>
          <a:p>
            <a:r>
              <a:rPr lang="en-GB" sz="1200" dirty="0"/>
              <a:t>(D) Proportion of patients achieving normal CD3 counts at different timepoints after HSCT.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42E3B6-FA54-6241-8117-6333738A2ED8}"/>
              </a:ext>
            </a:extLst>
          </p:cNvPr>
          <p:cNvSpPr txBox="1"/>
          <p:nvPr/>
        </p:nvSpPr>
        <p:spPr>
          <a:xfrm>
            <a:off x="819807" y="404307"/>
            <a:ext cx="483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3872B5-7B55-534C-AC22-2E71441404BB}"/>
              </a:ext>
            </a:extLst>
          </p:cNvPr>
          <p:cNvSpPr txBox="1"/>
          <p:nvPr/>
        </p:nvSpPr>
        <p:spPr>
          <a:xfrm>
            <a:off x="4762624" y="404307"/>
            <a:ext cx="483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BC979B-9B7E-EC4C-A0FD-FFBF63E85581}"/>
              </a:ext>
            </a:extLst>
          </p:cNvPr>
          <p:cNvSpPr txBox="1"/>
          <p:nvPr/>
        </p:nvSpPr>
        <p:spPr>
          <a:xfrm>
            <a:off x="721753" y="3215212"/>
            <a:ext cx="483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2691D2-7121-8148-9E25-C84E94D84F6A}"/>
              </a:ext>
            </a:extLst>
          </p:cNvPr>
          <p:cNvSpPr txBox="1"/>
          <p:nvPr/>
        </p:nvSpPr>
        <p:spPr>
          <a:xfrm>
            <a:off x="4827596" y="3200117"/>
            <a:ext cx="483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ACD625E-A845-4652-B225-890F05C5B4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1072" y="372235"/>
            <a:ext cx="3598491" cy="26175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066383-7E23-4DBF-80B5-2E4214CD63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650" y="3591531"/>
            <a:ext cx="4343712" cy="315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62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6FF019-5727-924A-BA22-AD8881031E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491107"/>
              </p:ext>
            </p:extLst>
          </p:nvPr>
        </p:nvGraphicFramePr>
        <p:xfrm>
          <a:off x="1248070" y="1792224"/>
          <a:ext cx="6042745" cy="2400204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598632">
                  <a:extLst>
                    <a:ext uri="{9D8B030D-6E8A-4147-A177-3AD203B41FA5}">
                      <a16:colId xmlns:a16="http://schemas.microsoft.com/office/drawing/2014/main" val="2856104022"/>
                    </a:ext>
                  </a:extLst>
                </a:gridCol>
                <a:gridCol w="1746563">
                  <a:extLst>
                    <a:ext uri="{9D8B030D-6E8A-4147-A177-3AD203B41FA5}">
                      <a16:colId xmlns:a16="http://schemas.microsoft.com/office/drawing/2014/main" val="742316986"/>
                    </a:ext>
                  </a:extLst>
                </a:gridCol>
                <a:gridCol w="1160525">
                  <a:extLst>
                    <a:ext uri="{9D8B030D-6E8A-4147-A177-3AD203B41FA5}">
                      <a16:colId xmlns:a16="http://schemas.microsoft.com/office/drawing/2014/main" val="2548778320"/>
                    </a:ext>
                  </a:extLst>
                </a:gridCol>
                <a:gridCol w="1537025">
                  <a:extLst>
                    <a:ext uri="{9D8B030D-6E8A-4147-A177-3AD203B41FA5}">
                      <a16:colId xmlns:a16="http://schemas.microsoft.com/office/drawing/2014/main" val="2124445530"/>
                    </a:ext>
                  </a:extLst>
                </a:gridCol>
              </a:tblGrid>
              <a:tr h="754284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Grade</a:t>
                      </a:r>
                      <a:r>
                        <a:rPr lang="en-GB" sz="1200" baseline="0" dirty="0"/>
                        <a:t> of GVHD Reported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ADT</a:t>
                      </a:r>
                    </a:p>
                    <a:p>
                      <a:pPr algn="ctr"/>
                      <a:r>
                        <a:rPr lang="en-GB" sz="1200" dirty="0"/>
                        <a:t>(n=13)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CONTROL</a:t>
                      </a:r>
                    </a:p>
                    <a:p>
                      <a:pPr algn="ctr"/>
                      <a:r>
                        <a:rPr lang="en-GB" sz="1200" dirty="0"/>
                        <a:t>(n=8)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3808041"/>
                  </a:ext>
                </a:extLst>
              </a:tr>
              <a:tr h="264625">
                <a:tc rowSpan="3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Acute</a:t>
                      </a:r>
                    </a:p>
                    <a:p>
                      <a:pPr algn="ctr"/>
                      <a:r>
                        <a:rPr lang="en-GB" sz="1200" dirty="0"/>
                        <a:t>GVHD </a:t>
                      </a:r>
                      <a:endParaRPr lang="en-GB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Grade</a:t>
                      </a:r>
                      <a:r>
                        <a:rPr lang="en-GB" sz="1200" baseline="0" dirty="0"/>
                        <a:t> 1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4 (31%)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2 (25%)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1433272"/>
                  </a:ext>
                </a:extLst>
              </a:tr>
              <a:tr h="230680">
                <a:tc vMerge="1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Grade</a:t>
                      </a:r>
                      <a:r>
                        <a:rPr lang="en-GB" sz="1200" baseline="0" dirty="0"/>
                        <a:t> 2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4 (31%)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2 (25%)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664231"/>
                  </a:ext>
                </a:extLst>
              </a:tr>
              <a:tr h="230680">
                <a:tc vMerge="1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Grade</a:t>
                      </a:r>
                      <a:r>
                        <a:rPr lang="en-GB" sz="1200" baseline="0" dirty="0"/>
                        <a:t> 3-4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3 (23%)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2 (25%)</a:t>
                      </a:r>
                      <a:endParaRPr lang="en-GB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4360561"/>
                  </a:ext>
                </a:extLst>
              </a:tr>
              <a:tr h="230680">
                <a:tc rowSpan="3">
                  <a:txBody>
                    <a:bodyPr/>
                    <a:lstStyle/>
                    <a:p>
                      <a:pPr marL="0" marR="0" lvl="0" indent="0" algn="ctr" defTabSz="41764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Chronic GVHD</a:t>
                      </a:r>
                      <a:endParaRPr lang="en-GB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Mild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1 (8%)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3 (38%)</a:t>
                      </a:r>
                      <a:endParaRPr lang="en-GB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77329602"/>
                  </a:ext>
                </a:extLst>
              </a:tr>
              <a:tr h="230680">
                <a:tc vMerge="1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Moderate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1 (8%)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0 (0%)</a:t>
                      </a:r>
                      <a:endParaRPr lang="en-GB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6922292"/>
                  </a:ext>
                </a:extLst>
              </a:tr>
              <a:tr h="230680">
                <a:tc vMerge="1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Severe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1764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1 (8%)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0 (0%)</a:t>
                      </a:r>
                      <a:endParaRPr lang="en-GB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561832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573FBA-6E42-1F42-BF0F-A086A16A0DDC}"/>
              </a:ext>
            </a:extLst>
          </p:cNvPr>
          <p:cNvSpPr txBox="1"/>
          <p:nvPr/>
        </p:nvSpPr>
        <p:spPr>
          <a:xfrm>
            <a:off x="2512804" y="682752"/>
            <a:ext cx="8689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Table 2: Incidence of acute and chronic GVHD was comparable between cohorts (</a:t>
            </a:r>
            <a:r>
              <a:rPr lang="en-GB" b="1" i="1" dirty="0"/>
              <a:t>p&gt;0.99</a:t>
            </a:r>
            <a:r>
              <a:rPr lang="en-GB" b="1" dirty="0"/>
              <a:t>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6457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3337</TotalTime>
  <Words>207</Words>
  <Application>Microsoft Office PowerPoint</Application>
  <PresentationFormat>Widescreen</PresentationFormat>
  <Paragraphs>39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ICAT Figures for EudraCT Results upload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Figures for manuscript</dc:title>
  <dc:creator>Oporto Espuelas, Macarena</dc:creator>
  <cp:lastModifiedBy>Bilyana Popova</cp:lastModifiedBy>
  <cp:revision>30</cp:revision>
  <dcterms:created xsi:type="dcterms:W3CDTF">2020-12-10T16:32:06Z</dcterms:created>
  <dcterms:modified xsi:type="dcterms:W3CDTF">2021-02-03T12:32:45Z</dcterms:modified>
</cp:coreProperties>
</file>