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60" r:id="rId3"/>
    <p:sldId id="256" r:id="rId4"/>
    <p:sldId id="257" r:id="rId5"/>
  </p:sldIdLst>
  <p:sldSz cx="6858000" cy="12192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70" d="100"/>
          <a:sy n="70" d="100"/>
        </p:scale>
        <p:origin x="1782" y="-3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da-DK" smtClean="0"/>
              <a:t>Klik for at redigere i master</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da-DK" smtClean="0"/>
              <a:t>Klik for at redigere i master</a:t>
            </a:r>
            <a:endParaRPr lang="en-US" dirty="0"/>
          </a:p>
        </p:txBody>
      </p:sp>
      <p:sp>
        <p:nvSpPr>
          <p:cNvPr id="4" name="Date Placeholder 3"/>
          <p:cNvSpPr>
            <a:spLocks noGrp="1"/>
          </p:cNvSpPr>
          <p:nvPr>
            <p:ph type="dt" sz="half" idx="10"/>
          </p:nvPr>
        </p:nvSpPr>
        <p:spPr/>
        <p:txBody>
          <a:bodyPr/>
          <a:lstStyle/>
          <a:p>
            <a:fld id="{BE9259B8-C7FA-4AED-BFC1-F27A74C0B387}" type="datetimeFigureOut">
              <a:rPr lang="da-DK" smtClean="0"/>
              <a:t>11-05-2018</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43F0EC06-4791-4276-B5B6-14E35B9DA561}" type="slidenum">
              <a:rPr lang="da-DK" smtClean="0"/>
              <a:t>‹nr.›</a:t>
            </a:fld>
            <a:endParaRPr lang="da-DK"/>
          </a:p>
        </p:txBody>
      </p:sp>
    </p:spTree>
    <p:extLst>
      <p:ext uri="{BB962C8B-B14F-4D97-AF65-F5344CB8AC3E}">
        <p14:creationId xmlns:p14="http://schemas.microsoft.com/office/powerpoint/2010/main" val="3958688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smtClean="0"/>
              <a:t>Klik for at redigere i master</a:t>
            </a:r>
            <a:endParaRPr lang="en-US" dirty="0"/>
          </a:p>
        </p:txBody>
      </p:sp>
      <p:sp>
        <p:nvSpPr>
          <p:cNvPr id="3" name="Content Placeholder 2"/>
          <p:cNvSpPr>
            <a:spLocks noGrp="1"/>
          </p:cNvSpPr>
          <p:nvPr>
            <p:ph idx="1"/>
          </p:nvPr>
        </p:nvSpPr>
        <p:spPr/>
        <p:txBody>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4" name="Date Placeholder 3"/>
          <p:cNvSpPr>
            <a:spLocks noGrp="1"/>
          </p:cNvSpPr>
          <p:nvPr>
            <p:ph type="dt" sz="half" idx="10"/>
          </p:nvPr>
        </p:nvSpPr>
        <p:spPr/>
        <p:txBody>
          <a:bodyPr/>
          <a:lstStyle/>
          <a:p>
            <a:fld id="{BE9259B8-C7FA-4AED-BFC1-F27A74C0B387}" type="datetimeFigureOut">
              <a:rPr lang="da-DK" smtClean="0"/>
              <a:t>11-05-2018</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43F0EC06-4791-4276-B5B6-14E35B9DA561}" type="slidenum">
              <a:rPr lang="da-DK" smtClean="0"/>
              <a:t>‹nr.›</a:t>
            </a:fld>
            <a:endParaRPr lang="da-DK"/>
          </a:p>
        </p:txBody>
      </p:sp>
    </p:spTree>
    <p:extLst>
      <p:ext uri="{BB962C8B-B14F-4D97-AF65-F5344CB8AC3E}">
        <p14:creationId xmlns:p14="http://schemas.microsoft.com/office/powerpoint/2010/main" val="3436836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da-DK" smtClean="0"/>
              <a:t>Klik for at redigere i master</a:t>
            </a:r>
            <a:endParaRPr lang="en-US" dirty="0"/>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da-DK" smtClean="0"/>
              <a:t>Klik for at redigere i master</a:t>
            </a:r>
          </a:p>
        </p:txBody>
      </p:sp>
      <p:sp>
        <p:nvSpPr>
          <p:cNvPr id="4" name="Date Placeholder 3"/>
          <p:cNvSpPr>
            <a:spLocks noGrp="1"/>
          </p:cNvSpPr>
          <p:nvPr>
            <p:ph type="dt" sz="half" idx="10"/>
          </p:nvPr>
        </p:nvSpPr>
        <p:spPr/>
        <p:txBody>
          <a:bodyPr/>
          <a:lstStyle/>
          <a:p>
            <a:fld id="{BE9259B8-C7FA-4AED-BFC1-F27A74C0B387}" type="datetimeFigureOut">
              <a:rPr lang="da-DK" smtClean="0"/>
              <a:t>11-05-2018</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43F0EC06-4791-4276-B5B6-14E35B9DA561}" type="slidenum">
              <a:rPr lang="da-DK" smtClean="0"/>
              <a:t>‹nr.›</a:t>
            </a:fld>
            <a:endParaRPr lang="da-DK"/>
          </a:p>
        </p:txBody>
      </p:sp>
    </p:spTree>
    <p:extLst>
      <p:ext uri="{BB962C8B-B14F-4D97-AF65-F5344CB8AC3E}">
        <p14:creationId xmlns:p14="http://schemas.microsoft.com/office/powerpoint/2010/main" val="616962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smtClean="0"/>
              <a:t>Klik for at redigere i master</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5" name="Date Placeholder 4"/>
          <p:cNvSpPr>
            <a:spLocks noGrp="1"/>
          </p:cNvSpPr>
          <p:nvPr>
            <p:ph type="dt" sz="half" idx="10"/>
          </p:nvPr>
        </p:nvSpPr>
        <p:spPr/>
        <p:txBody>
          <a:bodyPr/>
          <a:lstStyle/>
          <a:p>
            <a:fld id="{BE9259B8-C7FA-4AED-BFC1-F27A74C0B387}" type="datetimeFigureOut">
              <a:rPr lang="da-DK" smtClean="0"/>
              <a:t>11-05-2018</a:t>
            </a:fld>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43F0EC06-4791-4276-B5B6-14E35B9DA561}" type="slidenum">
              <a:rPr lang="da-DK" smtClean="0"/>
              <a:t>‹nr.›</a:t>
            </a:fld>
            <a:endParaRPr lang="da-DK"/>
          </a:p>
        </p:txBody>
      </p:sp>
    </p:spTree>
    <p:extLst>
      <p:ext uri="{BB962C8B-B14F-4D97-AF65-F5344CB8AC3E}">
        <p14:creationId xmlns:p14="http://schemas.microsoft.com/office/powerpoint/2010/main" val="2712212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da-DK" smtClean="0"/>
              <a:t>Klik for at redigere i master</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a-DK" smtClean="0"/>
              <a:t>Klik for at redigere i master</a:t>
            </a:r>
          </a:p>
        </p:txBody>
      </p:sp>
      <p:sp>
        <p:nvSpPr>
          <p:cNvPr id="4" name="Content Placeholder 3"/>
          <p:cNvSpPr>
            <a:spLocks noGrp="1"/>
          </p:cNvSpPr>
          <p:nvPr>
            <p:ph sz="half" idx="2"/>
          </p:nvPr>
        </p:nvSpPr>
        <p:spPr>
          <a:xfrm>
            <a:off x="472381" y="4453467"/>
            <a:ext cx="2901255" cy="6550379"/>
          </a:xfrm>
        </p:spPr>
        <p:txBody>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a-DK" smtClean="0"/>
              <a:t>Klik for at redigere i master</a:t>
            </a:r>
          </a:p>
        </p:txBody>
      </p:sp>
      <p:sp>
        <p:nvSpPr>
          <p:cNvPr id="6" name="Content Placeholder 5"/>
          <p:cNvSpPr>
            <a:spLocks noGrp="1"/>
          </p:cNvSpPr>
          <p:nvPr>
            <p:ph sz="quarter" idx="4"/>
          </p:nvPr>
        </p:nvSpPr>
        <p:spPr>
          <a:xfrm>
            <a:off x="3471863" y="4453467"/>
            <a:ext cx="2915543" cy="6550379"/>
          </a:xfrm>
        </p:spPr>
        <p:txBody>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7" name="Date Placeholder 6"/>
          <p:cNvSpPr>
            <a:spLocks noGrp="1"/>
          </p:cNvSpPr>
          <p:nvPr>
            <p:ph type="dt" sz="half" idx="10"/>
          </p:nvPr>
        </p:nvSpPr>
        <p:spPr/>
        <p:txBody>
          <a:bodyPr/>
          <a:lstStyle/>
          <a:p>
            <a:fld id="{BE9259B8-C7FA-4AED-BFC1-F27A74C0B387}" type="datetimeFigureOut">
              <a:rPr lang="da-DK" smtClean="0"/>
              <a:t>11-05-2018</a:t>
            </a:fld>
            <a:endParaRPr lang="da-DK"/>
          </a:p>
        </p:txBody>
      </p:sp>
      <p:sp>
        <p:nvSpPr>
          <p:cNvPr id="8" name="Footer Placeholder 7"/>
          <p:cNvSpPr>
            <a:spLocks noGrp="1"/>
          </p:cNvSpPr>
          <p:nvPr>
            <p:ph type="ftr" sz="quarter" idx="11"/>
          </p:nvPr>
        </p:nvSpPr>
        <p:spPr/>
        <p:txBody>
          <a:bodyPr/>
          <a:lstStyle/>
          <a:p>
            <a:endParaRPr lang="da-DK"/>
          </a:p>
        </p:txBody>
      </p:sp>
      <p:sp>
        <p:nvSpPr>
          <p:cNvPr id="9" name="Slide Number Placeholder 8"/>
          <p:cNvSpPr>
            <a:spLocks noGrp="1"/>
          </p:cNvSpPr>
          <p:nvPr>
            <p:ph type="sldNum" sz="quarter" idx="12"/>
          </p:nvPr>
        </p:nvSpPr>
        <p:spPr/>
        <p:txBody>
          <a:bodyPr/>
          <a:lstStyle/>
          <a:p>
            <a:fld id="{43F0EC06-4791-4276-B5B6-14E35B9DA561}" type="slidenum">
              <a:rPr lang="da-DK" smtClean="0"/>
              <a:t>‹nr.›</a:t>
            </a:fld>
            <a:endParaRPr lang="da-DK"/>
          </a:p>
        </p:txBody>
      </p:sp>
    </p:spTree>
    <p:extLst>
      <p:ext uri="{BB962C8B-B14F-4D97-AF65-F5344CB8AC3E}">
        <p14:creationId xmlns:p14="http://schemas.microsoft.com/office/powerpoint/2010/main" val="363611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smtClean="0"/>
              <a:t>Klik for at redigere i master</a:t>
            </a:r>
            <a:endParaRPr lang="en-US" dirty="0"/>
          </a:p>
        </p:txBody>
      </p:sp>
      <p:sp>
        <p:nvSpPr>
          <p:cNvPr id="3" name="Date Placeholder 2"/>
          <p:cNvSpPr>
            <a:spLocks noGrp="1"/>
          </p:cNvSpPr>
          <p:nvPr>
            <p:ph type="dt" sz="half" idx="10"/>
          </p:nvPr>
        </p:nvSpPr>
        <p:spPr/>
        <p:txBody>
          <a:bodyPr/>
          <a:lstStyle/>
          <a:p>
            <a:fld id="{BE9259B8-C7FA-4AED-BFC1-F27A74C0B387}" type="datetimeFigureOut">
              <a:rPr lang="da-DK" smtClean="0"/>
              <a:t>11-05-2018</a:t>
            </a:fld>
            <a:endParaRPr lang="da-DK"/>
          </a:p>
        </p:txBody>
      </p:sp>
      <p:sp>
        <p:nvSpPr>
          <p:cNvPr id="4" name="Footer Placeholder 3"/>
          <p:cNvSpPr>
            <a:spLocks noGrp="1"/>
          </p:cNvSpPr>
          <p:nvPr>
            <p:ph type="ftr" sz="quarter" idx="11"/>
          </p:nvPr>
        </p:nvSpPr>
        <p:spPr/>
        <p:txBody>
          <a:bodyPr/>
          <a:lstStyle/>
          <a:p>
            <a:endParaRPr lang="da-DK"/>
          </a:p>
        </p:txBody>
      </p:sp>
      <p:sp>
        <p:nvSpPr>
          <p:cNvPr id="5" name="Slide Number Placeholder 4"/>
          <p:cNvSpPr>
            <a:spLocks noGrp="1"/>
          </p:cNvSpPr>
          <p:nvPr>
            <p:ph type="sldNum" sz="quarter" idx="12"/>
          </p:nvPr>
        </p:nvSpPr>
        <p:spPr/>
        <p:txBody>
          <a:bodyPr/>
          <a:lstStyle/>
          <a:p>
            <a:fld id="{43F0EC06-4791-4276-B5B6-14E35B9DA561}" type="slidenum">
              <a:rPr lang="da-DK" smtClean="0"/>
              <a:t>‹nr.›</a:t>
            </a:fld>
            <a:endParaRPr lang="da-DK"/>
          </a:p>
        </p:txBody>
      </p:sp>
    </p:spTree>
    <p:extLst>
      <p:ext uri="{BB962C8B-B14F-4D97-AF65-F5344CB8AC3E}">
        <p14:creationId xmlns:p14="http://schemas.microsoft.com/office/powerpoint/2010/main" val="3052937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9259B8-C7FA-4AED-BFC1-F27A74C0B387}" type="datetimeFigureOut">
              <a:rPr lang="da-DK" smtClean="0"/>
              <a:t>11-05-2018</a:t>
            </a:fld>
            <a:endParaRPr lang="da-DK"/>
          </a:p>
        </p:txBody>
      </p:sp>
      <p:sp>
        <p:nvSpPr>
          <p:cNvPr id="3" name="Footer Placeholder 2"/>
          <p:cNvSpPr>
            <a:spLocks noGrp="1"/>
          </p:cNvSpPr>
          <p:nvPr>
            <p:ph type="ftr" sz="quarter" idx="11"/>
          </p:nvPr>
        </p:nvSpPr>
        <p:spPr/>
        <p:txBody>
          <a:bodyPr/>
          <a:lstStyle/>
          <a:p>
            <a:endParaRPr lang="da-DK"/>
          </a:p>
        </p:txBody>
      </p:sp>
      <p:sp>
        <p:nvSpPr>
          <p:cNvPr id="4" name="Slide Number Placeholder 3"/>
          <p:cNvSpPr>
            <a:spLocks noGrp="1"/>
          </p:cNvSpPr>
          <p:nvPr>
            <p:ph type="sldNum" sz="quarter" idx="12"/>
          </p:nvPr>
        </p:nvSpPr>
        <p:spPr/>
        <p:txBody>
          <a:bodyPr/>
          <a:lstStyle/>
          <a:p>
            <a:fld id="{43F0EC06-4791-4276-B5B6-14E35B9DA561}" type="slidenum">
              <a:rPr lang="da-DK" smtClean="0"/>
              <a:t>‹nr.›</a:t>
            </a:fld>
            <a:endParaRPr lang="da-DK"/>
          </a:p>
        </p:txBody>
      </p:sp>
    </p:spTree>
    <p:extLst>
      <p:ext uri="{BB962C8B-B14F-4D97-AF65-F5344CB8AC3E}">
        <p14:creationId xmlns:p14="http://schemas.microsoft.com/office/powerpoint/2010/main" val="21542646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da-DK" smtClean="0"/>
              <a:t>Klik for at redigere i master</a:t>
            </a:r>
            <a:endParaRPr lang="en-US" dirty="0"/>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da-DK" smtClean="0"/>
              <a:t>Klik for at redigere i master</a:t>
            </a:r>
          </a:p>
        </p:txBody>
      </p:sp>
      <p:sp>
        <p:nvSpPr>
          <p:cNvPr id="5" name="Date Placeholder 4"/>
          <p:cNvSpPr>
            <a:spLocks noGrp="1"/>
          </p:cNvSpPr>
          <p:nvPr>
            <p:ph type="dt" sz="half" idx="10"/>
          </p:nvPr>
        </p:nvSpPr>
        <p:spPr/>
        <p:txBody>
          <a:bodyPr/>
          <a:lstStyle/>
          <a:p>
            <a:fld id="{BE9259B8-C7FA-4AED-BFC1-F27A74C0B387}" type="datetimeFigureOut">
              <a:rPr lang="da-DK" smtClean="0"/>
              <a:t>11-05-2018</a:t>
            </a:fld>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43F0EC06-4791-4276-B5B6-14E35B9DA561}" type="slidenum">
              <a:rPr lang="da-DK" smtClean="0"/>
              <a:t>‹nr.›</a:t>
            </a:fld>
            <a:endParaRPr lang="da-DK"/>
          </a:p>
        </p:txBody>
      </p:sp>
    </p:spTree>
    <p:extLst>
      <p:ext uri="{BB962C8B-B14F-4D97-AF65-F5344CB8AC3E}">
        <p14:creationId xmlns:p14="http://schemas.microsoft.com/office/powerpoint/2010/main" val="9312702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da-DK" smtClean="0"/>
              <a:t>Klik for at redigere i master</a:t>
            </a:r>
            <a:endParaRPr lang="en-US" dirty="0"/>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da-DK" smtClean="0"/>
              <a:t>Klik på ikonet for at tilføje et billede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da-DK" smtClean="0"/>
              <a:t>Klik for at redigere i master</a:t>
            </a:r>
          </a:p>
        </p:txBody>
      </p:sp>
      <p:sp>
        <p:nvSpPr>
          <p:cNvPr id="5" name="Date Placeholder 4"/>
          <p:cNvSpPr>
            <a:spLocks noGrp="1"/>
          </p:cNvSpPr>
          <p:nvPr>
            <p:ph type="dt" sz="half" idx="10"/>
          </p:nvPr>
        </p:nvSpPr>
        <p:spPr/>
        <p:txBody>
          <a:bodyPr/>
          <a:lstStyle/>
          <a:p>
            <a:fld id="{BE9259B8-C7FA-4AED-BFC1-F27A74C0B387}" type="datetimeFigureOut">
              <a:rPr lang="da-DK" smtClean="0"/>
              <a:t>11-05-2018</a:t>
            </a:fld>
            <a:endParaRPr lang="da-DK"/>
          </a:p>
        </p:txBody>
      </p:sp>
      <p:sp>
        <p:nvSpPr>
          <p:cNvPr id="6" name="Footer Placeholder 5"/>
          <p:cNvSpPr>
            <a:spLocks noGrp="1"/>
          </p:cNvSpPr>
          <p:nvPr>
            <p:ph type="ftr" sz="quarter" idx="11"/>
          </p:nvPr>
        </p:nvSpPr>
        <p:spPr/>
        <p:txBody>
          <a:bodyPr/>
          <a:lstStyle/>
          <a:p>
            <a:endParaRPr lang="da-DK"/>
          </a:p>
        </p:txBody>
      </p:sp>
      <p:sp>
        <p:nvSpPr>
          <p:cNvPr id="7" name="Slide Number Placeholder 6"/>
          <p:cNvSpPr>
            <a:spLocks noGrp="1"/>
          </p:cNvSpPr>
          <p:nvPr>
            <p:ph type="sldNum" sz="quarter" idx="12"/>
          </p:nvPr>
        </p:nvSpPr>
        <p:spPr/>
        <p:txBody>
          <a:bodyPr/>
          <a:lstStyle/>
          <a:p>
            <a:fld id="{43F0EC06-4791-4276-B5B6-14E35B9DA561}" type="slidenum">
              <a:rPr lang="da-DK" smtClean="0"/>
              <a:t>‹nr.›</a:t>
            </a:fld>
            <a:endParaRPr lang="da-DK"/>
          </a:p>
        </p:txBody>
      </p:sp>
    </p:spTree>
    <p:extLst>
      <p:ext uri="{BB962C8B-B14F-4D97-AF65-F5344CB8AC3E}">
        <p14:creationId xmlns:p14="http://schemas.microsoft.com/office/powerpoint/2010/main" val="2329716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a-DK" smtClean="0"/>
              <a:t>Klik for at redigere i master</a:t>
            </a:r>
            <a:endParaRPr lang="en-US" dirty="0"/>
          </a:p>
        </p:txBody>
      </p:sp>
      <p:sp>
        <p:nvSpPr>
          <p:cNvPr id="3" name="Vertical Text Placeholder 2"/>
          <p:cNvSpPr>
            <a:spLocks noGrp="1"/>
          </p:cNvSpPr>
          <p:nvPr>
            <p:ph type="body" orient="vert" idx="1"/>
          </p:nvPr>
        </p:nvSpPr>
        <p:spPr/>
        <p:txBody>
          <a:bodyPr vert="eaVert"/>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4" name="Date Placeholder 3"/>
          <p:cNvSpPr>
            <a:spLocks noGrp="1"/>
          </p:cNvSpPr>
          <p:nvPr>
            <p:ph type="dt" sz="half" idx="10"/>
          </p:nvPr>
        </p:nvSpPr>
        <p:spPr/>
        <p:txBody>
          <a:bodyPr/>
          <a:lstStyle/>
          <a:p>
            <a:fld id="{BE9259B8-C7FA-4AED-BFC1-F27A74C0B387}" type="datetimeFigureOut">
              <a:rPr lang="da-DK" smtClean="0"/>
              <a:t>11-05-2018</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43F0EC06-4791-4276-B5B6-14E35B9DA561}" type="slidenum">
              <a:rPr lang="da-DK" smtClean="0"/>
              <a:t>‹nr.›</a:t>
            </a:fld>
            <a:endParaRPr lang="da-DK"/>
          </a:p>
        </p:txBody>
      </p:sp>
    </p:spTree>
    <p:extLst>
      <p:ext uri="{BB962C8B-B14F-4D97-AF65-F5344CB8AC3E}">
        <p14:creationId xmlns:p14="http://schemas.microsoft.com/office/powerpoint/2010/main" val="903751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da-DK" smtClean="0"/>
              <a:t>Klik for at redigere i master</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4" name="Date Placeholder 3"/>
          <p:cNvSpPr>
            <a:spLocks noGrp="1"/>
          </p:cNvSpPr>
          <p:nvPr>
            <p:ph type="dt" sz="half" idx="10"/>
          </p:nvPr>
        </p:nvSpPr>
        <p:spPr/>
        <p:txBody>
          <a:bodyPr/>
          <a:lstStyle/>
          <a:p>
            <a:fld id="{BE9259B8-C7FA-4AED-BFC1-F27A74C0B387}" type="datetimeFigureOut">
              <a:rPr lang="da-DK" smtClean="0"/>
              <a:t>11-05-2018</a:t>
            </a:fld>
            <a:endParaRPr lang="da-DK"/>
          </a:p>
        </p:txBody>
      </p:sp>
      <p:sp>
        <p:nvSpPr>
          <p:cNvPr id="5" name="Footer Placeholder 4"/>
          <p:cNvSpPr>
            <a:spLocks noGrp="1"/>
          </p:cNvSpPr>
          <p:nvPr>
            <p:ph type="ftr" sz="quarter" idx="11"/>
          </p:nvPr>
        </p:nvSpPr>
        <p:spPr/>
        <p:txBody>
          <a:bodyPr/>
          <a:lstStyle/>
          <a:p>
            <a:endParaRPr lang="da-DK"/>
          </a:p>
        </p:txBody>
      </p:sp>
      <p:sp>
        <p:nvSpPr>
          <p:cNvPr id="6" name="Slide Number Placeholder 5"/>
          <p:cNvSpPr>
            <a:spLocks noGrp="1"/>
          </p:cNvSpPr>
          <p:nvPr>
            <p:ph type="sldNum" sz="quarter" idx="12"/>
          </p:nvPr>
        </p:nvSpPr>
        <p:spPr/>
        <p:txBody>
          <a:bodyPr/>
          <a:lstStyle/>
          <a:p>
            <a:fld id="{43F0EC06-4791-4276-B5B6-14E35B9DA561}" type="slidenum">
              <a:rPr lang="da-DK" smtClean="0"/>
              <a:t>‹nr.›</a:t>
            </a:fld>
            <a:endParaRPr lang="da-DK"/>
          </a:p>
        </p:txBody>
      </p:sp>
    </p:spTree>
    <p:extLst>
      <p:ext uri="{BB962C8B-B14F-4D97-AF65-F5344CB8AC3E}">
        <p14:creationId xmlns:p14="http://schemas.microsoft.com/office/powerpoint/2010/main" val="10051153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da-DK" smtClean="0"/>
              <a:t>Klik for at redigere i master</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en-US" dirty="0"/>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75000"/>
                  </a:schemeClr>
                </a:solidFill>
              </a:defRPr>
            </a:lvl1pPr>
          </a:lstStyle>
          <a:p>
            <a:fld id="{BE9259B8-C7FA-4AED-BFC1-F27A74C0B387}" type="datetimeFigureOut">
              <a:rPr lang="da-DK" smtClean="0"/>
              <a:t>11-05-2018</a:t>
            </a:fld>
            <a:endParaRPr lang="da-DK"/>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da-DK"/>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75000"/>
                  </a:schemeClr>
                </a:solidFill>
              </a:defRPr>
            </a:lvl1pPr>
          </a:lstStyle>
          <a:p>
            <a:fld id="{43F0EC06-4791-4276-B5B6-14E35B9DA561}" type="slidenum">
              <a:rPr lang="da-DK" smtClean="0"/>
              <a:t>‹nr.›</a:t>
            </a:fld>
            <a:endParaRPr lang="da-DK"/>
          </a:p>
        </p:txBody>
      </p:sp>
    </p:spTree>
    <p:extLst>
      <p:ext uri="{BB962C8B-B14F-4D97-AF65-F5344CB8AC3E}">
        <p14:creationId xmlns:p14="http://schemas.microsoft.com/office/powerpoint/2010/main" val="41092122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p:cNvSpPr txBox="1"/>
          <p:nvPr/>
        </p:nvSpPr>
        <p:spPr>
          <a:xfrm>
            <a:off x="526889" y="1026368"/>
            <a:ext cx="5673012" cy="10055317"/>
          </a:xfrm>
          <a:prstGeom prst="rect">
            <a:avLst/>
          </a:prstGeom>
          <a:noFill/>
        </p:spPr>
        <p:txBody>
          <a:bodyPr wrap="square" rtlCol="0">
            <a:spAutoFit/>
          </a:bodyPr>
          <a:lstStyle/>
          <a:p>
            <a:pPr>
              <a:lnSpc>
                <a:spcPct val="107000"/>
              </a:lnSpc>
              <a:spcAft>
                <a:spcPts val="800"/>
              </a:spcAft>
            </a:pPr>
            <a:endParaRPr lang="en-US" sz="1200" b="1"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pPr>
            <a:r>
              <a:rPr lang="en-US" sz="1600" b="1" dirty="0">
                <a:solidFill>
                  <a:prstClr val="black"/>
                </a:solidFill>
                <a:latin typeface="Calibri" panose="020F0502020204030204" pitchFamily="34" charset="0"/>
                <a:ea typeface="Calibri" panose="020F0502020204030204" pitchFamily="34" charset="0"/>
                <a:cs typeface="Times New Roman" panose="02020603050405020304" pitchFamily="18" charset="0"/>
              </a:rPr>
              <a:t>Near-infrared fluorescence imaging improve the nodal yield in neck dissection in oral cavity cancer – a randomized study</a:t>
            </a:r>
            <a:endParaRPr lang="da-DK" sz="16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US" sz="1200" b="1"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US" sz="1200" b="1"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b="1"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Abstract</a:t>
            </a:r>
            <a:endParaRPr lang="da-DK"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b="1" dirty="0" smtClean="0">
                <a:latin typeface="Calibri" panose="020F0502020204030204" pitchFamily="34" charset="0"/>
                <a:ea typeface="Times New Roman" panose="02020603050405020304" pitchFamily="18" charset="0"/>
                <a:cs typeface="Calibri" panose="020F0502020204030204" pitchFamily="34" charset="0"/>
              </a:rPr>
              <a:t>Anders </a:t>
            </a:r>
            <a:r>
              <a:rPr lang="en-US" sz="1200" b="1" dirty="0">
                <a:latin typeface="Calibri" panose="020F0502020204030204" pitchFamily="34" charset="0"/>
                <a:ea typeface="Times New Roman" panose="02020603050405020304" pitchFamily="18" charset="0"/>
                <a:cs typeface="Calibri" panose="020F0502020204030204" pitchFamily="34" charset="0"/>
              </a:rPr>
              <a:t>Christensen</a:t>
            </a:r>
            <a:r>
              <a:rPr lang="en-US" sz="1200" b="1" baseline="30000" dirty="0">
                <a:latin typeface="Calibri" panose="020F0502020204030204" pitchFamily="34" charset="0"/>
                <a:ea typeface="Times New Roman" panose="02020603050405020304" pitchFamily="18" charset="0"/>
                <a:cs typeface="Calibri" panose="020F0502020204030204" pitchFamily="34" charset="0"/>
              </a:rPr>
              <a:t>1</a:t>
            </a:r>
            <a:r>
              <a:rPr lang="en-US" sz="1200" baseline="30000" dirty="0">
                <a:latin typeface="Calibri" panose="020F0502020204030204" pitchFamily="34" charset="0"/>
                <a:ea typeface="Times New Roman" panose="02020603050405020304" pitchFamily="18" charset="0"/>
                <a:cs typeface="Calibri" panose="020F0502020204030204" pitchFamily="34" charset="0"/>
              </a:rPr>
              <a:t>,2</a:t>
            </a:r>
            <a:r>
              <a:rPr lang="en-US" sz="1200" dirty="0">
                <a:latin typeface="Calibri" panose="020F0502020204030204" pitchFamily="34" charset="0"/>
                <a:ea typeface="Times New Roman" panose="02020603050405020304" pitchFamily="18" charset="0"/>
                <a:cs typeface="Calibri" panose="020F0502020204030204" pitchFamily="34" charset="0"/>
              </a:rPr>
              <a:t>, Karina Juhl</a:t>
            </a:r>
            <a:r>
              <a:rPr lang="en-US" sz="1200" baseline="30000" dirty="0">
                <a:latin typeface="Calibri" panose="020F0502020204030204" pitchFamily="34" charset="0"/>
                <a:ea typeface="Times New Roman" panose="02020603050405020304" pitchFamily="18" charset="0"/>
                <a:cs typeface="Calibri" panose="020F0502020204030204" pitchFamily="34" charset="0"/>
              </a:rPr>
              <a:t>2</a:t>
            </a:r>
            <a:r>
              <a:rPr lang="en-US" sz="1200" dirty="0">
                <a:latin typeface="Calibri" panose="020F0502020204030204" pitchFamily="34" charset="0"/>
                <a:ea typeface="Times New Roman" panose="02020603050405020304" pitchFamily="18" charset="0"/>
                <a:cs typeface="Calibri" panose="020F0502020204030204" pitchFamily="34" charset="0"/>
              </a:rPr>
              <a:t>   </a:t>
            </a:r>
            <a:r>
              <a:rPr lang="en-US" sz="1200" dirty="0" err="1">
                <a:latin typeface="Calibri" panose="020F0502020204030204" pitchFamily="34" charset="0"/>
                <a:ea typeface="Times New Roman" panose="02020603050405020304" pitchFamily="18" charset="0"/>
                <a:cs typeface="Calibri" panose="020F0502020204030204" pitchFamily="34" charset="0"/>
              </a:rPr>
              <a:t>Katalin</a:t>
            </a:r>
            <a:r>
              <a:rPr lang="en-US" sz="1200" dirty="0">
                <a:latin typeface="Calibri" panose="020F0502020204030204" pitchFamily="34" charset="0"/>
                <a:ea typeface="Times New Roman" panose="02020603050405020304" pitchFamily="18" charset="0"/>
                <a:cs typeface="Calibri" panose="020F0502020204030204" pitchFamily="34" charset="0"/>
              </a:rPr>
              <a:t> Kiss</a:t>
            </a:r>
            <a:r>
              <a:rPr lang="en-US" sz="1200" baseline="30000" dirty="0">
                <a:latin typeface="Calibri" panose="020F0502020204030204" pitchFamily="34" charset="0"/>
                <a:ea typeface="Times New Roman" panose="02020603050405020304" pitchFamily="18" charset="0"/>
                <a:cs typeface="Calibri" panose="020F0502020204030204" pitchFamily="34" charset="0"/>
              </a:rPr>
              <a:t>3</a:t>
            </a:r>
            <a:r>
              <a:rPr lang="en-US" sz="1200" dirty="0">
                <a:latin typeface="Calibri" panose="020F0502020204030204" pitchFamily="34" charset="0"/>
                <a:ea typeface="Times New Roman" panose="02020603050405020304" pitchFamily="18" charset="0"/>
                <a:cs typeface="Calibri" panose="020F0502020204030204" pitchFamily="34" charset="0"/>
              </a:rPr>
              <a:t>, </a:t>
            </a:r>
            <a:r>
              <a:rPr lang="en-US" sz="1200" dirty="0" err="1">
                <a:latin typeface="Calibri" panose="020F0502020204030204" pitchFamily="34" charset="0"/>
                <a:ea typeface="Times New Roman" panose="02020603050405020304" pitchFamily="18" charset="0"/>
                <a:cs typeface="Calibri" panose="020F0502020204030204" pitchFamily="34" charset="0"/>
              </a:rPr>
              <a:t>Giedrius</a:t>
            </a:r>
            <a:r>
              <a:rPr lang="en-US" sz="1200" dirty="0">
                <a:latin typeface="Calibri" panose="020F0502020204030204" pitchFamily="34" charset="0"/>
                <a:ea typeface="Times New Roman" panose="02020603050405020304" pitchFamily="18" charset="0"/>
                <a:cs typeface="Calibri" panose="020F0502020204030204" pitchFamily="34" charset="0"/>
              </a:rPr>
              <a:t> Lelkaitis</a:t>
            </a:r>
            <a:r>
              <a:rPr lang="en-US" sz="1200" baseline="30000" dirty="0">
                <a:latin typeface="Calibri" panose="020F0502020204030204" pitchFamily="34" charset="0"/>
                <a:ea typeface="Times New Roman" panose="02020603050405020304" pitchFamily="18" charset="0"/>
                <a:cs typeface="Calibri" panose="020F0502020204030204" pitchFamily="34" charset="0"/>
              </a:rPr>
              <a:t>3</a:t>
            </a:r>
            <a:r>
              <a:rPr lang="en-US" sz="1200" dirty="0">
                <a:latin typeface="Calibri" panose="020F0502020204030204" pitchFamily="34" charset="0"/>
                <a:ea typeface="Times New Roman" panose="02020603050405020304" pitchFamily="18" charset="0"/>
                <a:cs typeface="Calibri" panose="020F0502020204030204" pitchFamily="34" charset="0"/>
              </a:rPr>
              <a:t>, </a:t>
            </a:r>
            <a:r>
              <a:rPr lang="en-US" sz="1200" dirty="0" err="1">
                <a:latin typeface="Calibri" panose="020F0502020204030204" pitchFamily="34" charset="0"/>
                <a:ea typeface="Times New Roman" panose="02020603050405020304" pitchFamily="18" charset="0"/>
                <a:cs typeface="Calibri" panose="020F0502020204030204" pitchFamily="34" charset="0"/>
              </a:rPr>
              <a:t>Birgitte</a:t>
            </a:r>
            <a:r>
              <a:rPr lang="en-US" sz="1200" dirty="0">
                <a:latin typeface="Calibri" panose="020F0502020204030204" pitchFamily="34" charset="0"/>
                <a:ea typeface="Times New Roman" panose="02020603050405020304" pitchFamily="18" charset="0"/>
                <a:cs typeface="Calibri" panose="020F0502020204030204" pitchFamily="34" charset="0"/>
              </a:rPr>
              <a:t> </a:t>
            </a:r>
            <a:r>
              <a:rPr lang="en-US" sz="1200" dirty="0" err="1">
                <a:latin typeface="Calibri" panose="020F0502020204030204" pitchFamily="34" charset="0"/>
                <a:ea typeface="Times New Roman" panose="02020603050405020304" pitchFamily="18" charset="0"/>
                <a:cs typeface="Calibri" panose="020F0502020204030204" pitchFamily="34" charset="0"/>
              </a:rPr>
              <a:t>Wittenborg</a:t>
            </a:r>
            <a:r>
              <a:rPr lang="en-US" sz="1200" dirty="0">
                <a:latin typeface="Calibri" panose="020F0502020204030204" pitchFamily="34" charset="0"/>
                <a:ea typeface="Times New Roman" panose="02020603050405020304" pitchFamily="18" charset="0"/>
                <a:cs typeface="Calibri" panose="020F0502020204030204" pitchFamily="34" charset="0"/>
              </a:rPr>
              <a:t> Charabi</a:t>
            </a:r>
            <a:r>
              <a:rPr lang="en-US" sz="1200" baseline="30000" dirty="0">
                <a:latin typeface="Calibri" panose="020F0502020204030204" pitchFamily="34" charset="0"/>
                <a:ea typeface="Times New Roman" panose="02020603050405020304" pitchFamily="18" charset="0"/>
                <a:cs typeface="Calibri" panose="020F0502020204030204" pitchFamily="34" charset="0"/>
              </a:rPr>
              <a:t>1</a:t>
            </a:r>
            <a:r>
              <a:rPr lang="en-US" sz="1200" dirty="0">
                <a:latin typeface="Calibri" panose="020F0502020204030204" pitchFamily="34" charset="0"/>
                <a:ea typeface="Times New Roman" panose="02020603050405020304" pitchFamily="18" charset="0"/>
                <a:cs typeface="Calibri" panose="020F0502020204030204" pitchFamily="34" charset="0"/>
              </a:rPr>
              <a:t>, Jann Mortensen</a:t>
            </a:r>
            <a:r>
              <a:rPr lang="en-US" sz="1200" baseline="30000" dirty="0">
                <a:latin typeface="Calibri" panose="020F0502020204030204" pitchFamily="34" charset="0"/>
                <a:ea typeface="Times New Roman" panose="02020603050405020304" pitchFamily="18" charset="0"/>
                <a:cs typeface="Calibri" panose="020F0502020204030204" pitchFamily="34" charset="0"/>
              </a:rPr>
              <a:t>2</a:t>
            </a:r>
            <a:r>
              <a:rPr lang="en-US" sz="1200" dirty="0">
                <a:latin typeface="Calibri" panose="020F0502020204030204" pitchFamily="34" charset="0"/>
                <a:ea typeface="Times New Roman" panose="02020603050405020304" pitchFamily="18" charset="0"/>
                <a:cs typeface="Calibri" panose="020F0502020204030204" pitchFamily="34" charset="0"/>
              </a:rPr>
              <a:t>, Andreas Kjær</a:t>
            </a:r>
            <a:r>
              <a:rPr lang="en-US" sz="1200" baseline="30000" dirty="0">
                <a:latin typeface="Calibri" panose="020F0502020204030204" pitchFamily="34" charset="0"/>
                <a:ea typeface="Times New Roman" panose="02020603050405020304" pitchFamily="18" charset="0"/>
                <a:cs typeface="Calibri" panose="020F0502020204030204" pitchFamily="34" charset="0"/>
              </a:rPr>
              <a:t>2</a:t>
            </a:r>
            <a:r>
              <a:rPr lang="en-US" sz="1200" dirty="0">
                <a:latin typeface="Calibri" panose="020F0502020204030204" pitchFamily="34" charset="0"/>
                <a:ea typeface="Times New Roman" panose="02020603050405020304" pitchFamily="18" charset="0"/>
                <a:cs typeface="Calibri" panose="020F0502020204030204" pitchFamily="34" charset="0"/>
              </a:rPr>
              <a:t>, Christian von Buchwald</a:t>
            </a:r>
            <a:r>
              <a:rPr lang="en-US" sz="1200" baseline="30000" dirty="0">
                <a:latin typeface="Calibri" panose="020F0502020204030204" pitchFamily="34" charset="0"/>
                <a:ea typeface="Times New Roman" panose="02020603050405020304" pitchFamily="18" charset="0"/>
                <a:cs typeface="Calibri" panose="020F0502020204030204" pitchFamily="34" charset="0"/>
              </a:rPr>
              <a:t>1</a:t>
            </a:r>
            <a:endParaRPr lang="da-DK"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baseline="30000" dirty="0">
                <a:latin typeface="Calibri" panose="020F0502020204030204" pitchFamily="34" charset="0"/>
                <a:ea typeface="Times New Roman" panose="02020603050405020304" pitchFamily="18" charset="0"/>
                <a:cs typeface="Calibri" panose="020F0502020204030204" pitchFamily="34" charset="0"/>
              </a:rPr>
              <a:t>1</a:t>
            </a:r>
            <a:r>
              <a:rPr lang="en-US" sz="1200" dirty="0">
                <a:latin typeface="Calibri" panose="020F0502020204030204" pitchFamily="34" charset="0"/>
                <a:ea typeface="Times New Roman" panose="02020603050405020304" pitchFamily="18" charset="0"/>
                <a:cs typeface="Calibri" panose="020F0502020204030204" pitchFamily="34" charset="0"/>
              </a:rPr>
              <a:t>Department of Otolaryngology, Head &amp; Neck Surgery and Audiology, </a:t>
            </a:r>
            <a:r>
              <a:rPr lang="en-US" sz="1200" dirty="0" err="1">
                <a:latin typeface="Calibri" panose="020F0502020204030204" pitchFamily="34" charset="0"/>
                <a:ea typeface="Times New Roman" panose="02020603050405020304" pitchFamily="18" charset="0"/>
                <a:cs typeface="Calibri" panose="020F0502020204030204" pitchFamily="34" charset="0"/>
              </a:rPr>
              <a:t>Rigshospitalet</a:t>
            </a:r>
            <a:r>
              <a:rPr lang="en-US" sz="1200" dirty="0">
                <a:latin typeface="Calibri" panose="020F0502020204030204" pitchFamily="34" charset="0"/>
                <a:ea typeface="Times New Roman" panose="02020603050405020304" pitchFamily="18" charset="0"/>
                <a:cs typeface="Calibri" panose="020F0502020204030204" pitchFamily="34" charset="0"/>
              </a:rPr>
              <a:t>, University of Copenhagen, Denmark</a:t>
            </a:r>
            <a:endParaRPr lang="da-DK"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baseline="30000" dirty="0">
                <a:latin typeface="Calibri" panose="020F0502020204030204" pitchFamily="34" charset="0"/>
                <a:ea typeface="Times New Roman" panose="02020603050405020304" pitchFamily="18" charset="0"/>
                <a:cs typeface="Calibri" panose="020F0502020204030204" pitchFamily="34" charset="0"/>
              </a:rPr>
              <a:t>2</a:t>
            </a:r>
            <a:r>
              <a:rPr lang="en-US" sz="1200" dirty="0">
                <a:latin typeface="Calibri" panose="020F0502020204030204" pitchFamily="34" charset="0"/>
                <a:ea typeface="Times New Roman" panose="02020603050405020304" pitchFamily="18" charset="0"/>
                <a:cs typeface="Calibri" panose="020F0502020204030204" pitchFamily="34" charset="0"/>
              </a:rPr>
              <a:t>Department of Clinical Physiology, Nuclear Medicine &amp; PET and Cluster for Molecular Imaging, </a:t>
            </a:r>
            <a:r>
              <a:rPr lang="en-US" sz="1200" dirty="0" err="1">
                <a:latin typeface="Calibri" panose="020F0502020204030204" pitchFamily="34" charset="0"/>
                <a:ea typeface="Times New Roman" panose="02020603050405020304" pitchFamily="18" charset="0"/>
                <a:cs typeface="Calibri" panose="020F0502020204030204" pitchFamily="34" charset="0"/>
              </a:rPr>
              <a:t>Rigshospitalet</a:t>
            </a:r>
            <a:r>
              <a:rPr lang="en-US" sz="1200" dirty="0">
                <a:latin typeface="Calibri" panose="020F0502020204030204" pitchFamily="34" charset="0"/>
                <a:ea typeface="Times New Roman" panose="02020603050405020304" pitchFamily="18" charset="0"/>
                <a:cs typeface="Calibri" panose="020F0502020204030204" pitchFamily="34" charset="0"/>
              </a:rPr>
              <a:t>, University of Copenhagen, Denmark</a:t>
            </a:r>
            <a:endParaRPr lang="da-DK"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baseline="30000" dirty="0">
                <a:latin typeface="Calibri" panose="020F0502020204030204" pitchFamily="34" charset="0"/>
                <a:ea typeface="Times New Roman" panose="02020603050405020304" pitchFamily="18" charset="0"/>
                <a:cs typeface="Calibri" panose="020F0502020204030204" pitchFamily="34" charset="0"/>
              </a:rPr>
              <a:t>3</a:t>
            </a:r>
            <a:r>
              <a:rPr lang="en-US" sz="1200" dirty="0">
                <a:latin typeface="Calibri" panose="020F0502020204030204" pitchFamily="34" charset="0"/>
                <a:ea typeface="Times New Roman" panose="02020603050405020304" pitchFamily="18" charset="0"/>
                <a:cs typeface="Calibri" panose="020F0502020204030204" pitchFamily="34" charset="0"/>
              </a:rPr>
              <a:t>Department of Pathology, </a:t>
            </a:r>
            <a:r>
              <a:rPr lang="en-US" sz="1200" dirty="0" err="1">
                <a:latin typeface="Calibri" panose="020F0502020204030204" pitchFamily="34" charset="0"/>
                <a:ea typeface="Times New Roman" panose="02020603050405020304" pitchFamily="18" charset="0"/>
                <a:cs typeface="Calibri" panose="020F0502020204030204" pitchFamily="34" charset="0"/>
              </a:rPr>
              <a:t>Rigshospitalet</a:t>
            </a:r>
            <a:r>
              <a:rPr lang="en-US" sz="1200" dirty="0">
                <a:latin typeface="Calibri" panose="020F0502020204030204" pitchFamily="34" charset="0"/>
                <a:ea typeface="Times New Roman" panose="02020603050405020304" pitchFamily="18" charset="0"/>
                <a:cs typeface="Calibri" panose="020F0502020204030204" pitchFamily="34" charset="0"/>
              </a:rPr>
              <a:t>, University of Copenhagen, Denmark</a:t>
            </a:r>
            <a:endParaRPr lang="da-DK"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b="1" dirty="0">
                <a:latin typeface="Calibri" panose="020F0502020204030204" pitchFamily="34" charset="0"/>
                <a:ea typeface="Calibri" panose="020F0502020204030204" pitchFamily="34" charset="0"/>
                <a:cs typeface="Times New Roman" panose="02020603050405020304" pitchFamily="18" charset="0"/>
              </a:rPr>
              <a:t>Objectives: </a:t>
            </a:r>
            <a:r>
              <a:rPr lang="en-US" sz="1200" dirty="0">
                <a:latin typeface="Calibri" panose="020F0502020204030204" pitchFamily="34" charset="0"/>
                <a:ea typeface="Calibri" panose="020F0502020204030204" pitchFamily="34" charset="0"/>
                <a:cs typeface="Times New Roman" panose="02020603050405020304" pitchFamily="18" charset="0"/>
              </a:rPr>
              <a:t>Nodal yield in neck dissection (ND) has been identified as a prognostic factor in oral cavity cancer. Also as a measurement for surgical quality, the nodal yield has become increasingly important. Optical imaging based on optical agents is an emerging imaging modality which allows for intraoperative real-time guidance. The purpose of this study was to investigate the impact of additional use of optical imaging on nodal yield in therapeutic ND in oral cancer.</a:t>
            </a:r>
            <a:endParaRPr lang="da-DK"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b="1" dirty="0">
                <a:latin typeface="Calibri" panose="020F0502020204030204" pitchFamily="34" charset="0"/>
                <a:ea typeface="Calibri" panose="020F0502020204030204" pitchFamily="34" charset="0"/>
                <a:cs typeface="Times New Roman" panose="02020603050405020304" pitchFamily="18" charset="0"/>
              </a:rPr>
              <a:t>Methods: </a:t>
            </a:r>
            <a:r>
              <a:rPr lang="en-US" sz="1200" dirty="0">
                <a:latin typeface="Calibri" panose="020F0502020204030204" pitchFamily="34" charset="0"/>
                <a:ea typeface="Calibri" panose="020F0502020204030204" pitchFamily="34" charset="0"/>
                <a:cs typeface="Times New Roman" panose="02020603050405020304" pitchFamily="18" charset="0"/>
              </a:rPr>
              <a:t>Consecutive patients with oral squamous cell carcinoma (OSCC) with clinical neck metastasis planned for primary tumor resection were randomized to conventional neck dissection or near-infrared fluorescence (NIRF)-guided neck dissection, respectively.  In the intervention group, patients were given a </a:t>
            </a:r>
            <a:r>
              <a:rPr lang="en-US" sz="1200" dirty="0" err="1">
                <a:latin typeface="Calibri" panose="020F0502020204030204" pitchFamily="34" charset="0"/>
                <a:ea typeface="Calibri" panose="020F0502020204030204" pitchFamily="34" charset="0"/>
                <a:cs typeface="Times New Roman" panose="02020603050405020304" pitchFamily="18" charset="0"/>
              </a:rPr>
              <a:t>peritumoral</a:t>
            </a:r>
            <a:r>
              <a:rPr lang="en-US" sz="1200" dirty="0">
                <a:latin typeface="Calibri" panose="020F0502020204030204" pitchFamily="34" charset="0"/>
                <a:ea typeface="Calibri" panose="020F0502020204030204" pitchFamily="34" charset="0"/>
                <a:cs typeface="Times New Roman" panose="02020603050405020304" pitchFamily="18" charset="0"/>
              </a:rPr>
              <a:t> injection with ICG-</a:t>
            </a:r>
            <a:r>
              <a:rPr lang="en-US" sz="1200" dirty="0" err="1">
                <a:latin typeface="Calibri" panose="020F0502020204030204" pitchFamily="34" charset="0"/>
                <a:ea typeface="Calibri" panose="020F0502020204030204" pitchFamily="34" charset="0"/>
                <a:cs typeface="Times New Roman" panose="02020603050405020304" pitchFamily="18" charset="0"/>
              </a:rPr>
              <a:t>Nanocoll</a:t>
            </a:r>
            <a:r>
              <a:rPr lang="en-US" sz="1200" dirty="0">
                <a:latin typeface="Calibri" panose="020F0502020204030204" pitchFamily="34" charset="0"/>
                <a:ea typeface="Calibri" panose="020F0502020204030204" pitchFamily="34" charset="0"/>
                <a:cs typeface="Times New Roman" panose="02020603050405020304" pitchFamily="18" charset="0"/>
              </a:rPr>
              <a:t> prior to surgery. Intraoperatively, an optical hand-held camera system was used for lymph node identification. Also, NIRF imaging of the neck specimen was performed on the back table in the OR and optical signals were pinned with needle markings to guide the macroscopic examination. The endpoint of the study was nodal yield pr. neck side in level </a:t>
            </a:r>
            <a:r>
              <a:rPr lang="en-US" sz="1200" dirty="0" err="1">
                <a:latin typeface="Calibri" panose="020F0502020204030204" pitchFamily="34" charset="0"/>
                <a:ea typeface="Calibri" panose="020F0502020204030204" pitchFamily="34" charset="0"/>
                <a:cs typeface="Times New Roman" panose="02020603050405020304" pitchFamily="18" charset="0"/>
              </a:rPr>
              <a:t>Ib</a:t>
            </a:r>
            <a:r>
              <a:rPr lang="en-US" sz="1200" dirty="0">
                <a:latin typeface="Calibri" panose="020F0502020204030204" pitchFamily="34" charset="0"/>
                <a:ea typeface="Calibri" panose="020F0502020204030204" pitchFamily="34" charset="0"/>
                <a:cs typeface="Times New Roman" panose="02020603050405020304" pitchFamily="18" charset="0"/>
              </a:rPr>
              <a:t>-III.    </a:t>
            </a:r>
            <a:endParaRPr lang="da-DK"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b="1" dirty="0">
                <a:latin typeface="Calibri" panose="020F0502020204030204" pitchFamily="34" charset="0"/>
                <a:ea typeface="Calibri" panose="020F0502020204030204" pitchFamily="34" charset="0"/>
                <a:cs typeface="Times New Roman" panose="02020603050405020304" pitchFamily="18" charset="0"/>
              </a:rPr>
              <a:t>Results: </a:t>
            </a:r>
            <a:r>
              <a:rPr lang="en-US" sz="1200" dirty="0">
                <a:latin typeface="Calibri" panose="020F0502020204030204" pitchFamily="34" charset="0"/>
                <a:ea typeface="Calibri" panose="020F0502020204030204" pitchFamily="34" charset="0"/>
                <a:cs typeface="Times New Roman" panose="02020603050405020304" pitchFamily="18" charset="0"/>
              </a:rPr>
              <a:t>31 patients were included with 17 neck sides in the control group and 17 neck sides in the intervention group for evaluation. During NIRF-guided ND, individual lymph nodes could be identified by a bright fluorescent signal and individual tumor-related drainage patterns could be observed in the neck. The nodal yield in the intervention group was significantly higher compared to the control group (p = 0.032) with a mean of 24 lymph nodes </a:t>
            </a:r>
            <a:r>
              <a:rPr lang="en-US" sz="1200" dirty="0" smtClean="0">
                <a:latin typeface="Calibri" panose="020F0502020204030204" pitchFamily="34" charset="0"/>
                <a:ea typeface="Calibri" panose="020F0502020204030204" pitchFamily="34" charset="0"/>
                <a:cs typeface="Times New Roman" panose="02020603050405020304" pitchFamily="18" charset="0"/>
              </a:rPr>
              <a:t>(CI95% (4-20), range</a:t>
            </a:r>
            <a:r>
              <a:rPr lang="en-US" sz="1200" dirty="0">
                <a:latin typeface="Calibri" panose="020F0502020204030204" pitchFamily="34" charset="0"/>
                <a:ea typeface="Calibri" panose="020F0502020204030204" pitchFamily="34" charset="0"/>
                <a:cs typeface="Times New Roman" panose="02020603050405020304" pitchFamily="18" charset="0"/>
              </a:rPr>
              <a:t>: 12-33) in levels </a:t>
            </a:r>
            <a:r>
              <a:rPr lang="en-US" sz="1200" dirty="0" err="1">
                <a:latin typeface="Calibri" panose="020F0502020204030204" pitchFamily="34" charset="0"/>
                <a:ea typeface="Calibri" panose="020F0502020204030204" pitchFamily="34" charset="0"/>
                <a:cs typeface="Times New Roman" panose="02020603050405020304" pitchFamily="18" charset="0"/>
              </a:rPr>
              <a:t>Ib</a:t>
            </a:r>
            <a:r>
              <a:rPr lang="en-US" sz="1200" dirty="0">
                <a:latin typeface="Calibri" panose="020F0502020204030204" pitchFamily="34" charset="0"/>
                <a:ea typeface="Calibri" panose="020F0502020204030204" pitchFamily="34" charset="0"/>
                <a:cs typeface="Times New Roman" panose="02020603050405020304" pitchFamily="18" charset="0"/>
              </a:rPr>
              <a:t>-III compared to 19 lymph </a:t>
            </a:r>
            <a:r>
              <a:rPr lang="en-US" sz="1200" dirty="0" smtClean="0">
                <a:latin typeface="Calibri" panose="020F0502020204030204" pitchFamily="34" charset="0"/>
                <a:ea typeface="Calibri" panose="020F0502020204030204" pitchFamily="34" charset="0"/>
                <a:cs typeface="Times New Roman" panose="02020603050405020304" pitchFamily="18" charset="0"/>
              </a:rPr>
              <a:t>nodes (CI95% 5-15, range</a:t>
            </a:r>
            <a:r>
              <a:rPr lang="en-US" sz="1200" dirty="0">
                <a:latin typeface="Calibri" panose="020F0502020204030204" pitchFamily="34" charset="0"/>
                <a:ea typeface="Calibri" panose="020F0502020204030204" pitchFamily="34" charset="0"/>
                <a:cs typeface="Times New Roman" panose="02020603050405020304" pitchFamily="18" charset="0"/>
              </a:rPr>
              <a:t>: 10-36) in the control group, respectively.  All lymph nodes with tumor deposits were also identified by NIRF imaging. No adverse reactions were observed.</a:t>
            </a:r>
            <a:endParaRPr lang="da-DK"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b="1" dirty="0">
                <a:latin typeface="Calibri" panose="020F0502020204030204" pitchFamily="34" charset="0"/>
                <a:ea typeface="Calibri" panose="020F0502020204030204" pitchFamily="34" charset="0"/>
                <a:cs typeface="Times New Roman" panose="02020603050405020304" pitchFamily="18" charset="0"/>
              </a:rPr>
              <a:t>Conclusion: </a:t>
            </a:r>
            <a:r>
              <a:rPr lang="en-US" sz="1200" dirty="0">
                <a:latin typeface="Calibri" panose="020F0502020204030204" pitchFamily="34" charset="0"/>
                <a:ea typeface="Calibri" panose="020F0502020204030204" pitchFamily="34" charset="0"/>
                <a:cs typeface="Times New Roman" panose="02020603050405020304" pitchFamily="18" charset="0"/>
              </a:rPr>
              <a:t>NIRF-guided ND significantly improved the nodal yield compared to the control group. Intraoperative real-time optical imaging enabled direct visualization of tumor-related drainage patterns within the neck lymphatics. Further studies are needed to investigate the possible impact of optical-guided ND recurrence-rate and survival outcome.  </a:t>
            </a:r>
            <a:endParaRPr lang="da-DK"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dirty="0">
                <a:latin typeface="Calibri" panose="020F0502020204030204" pitchFamily="34" charset="0"/>
                <a:ea typeface="Calibri" panose="020F0502020204030204" pitchFamily="34" charset="0"/>
                <a:cs typeface="Times New Roman" panose="02020603050405020304" pitchFamily="18" charset="0"/>
              </a:rPr>
              <a:t> </a:t>
            </a:r>
            <a:endParaRPr lang="da-DK"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1030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p:cNvSpPr txBox="1"/>
          <p:nvPr/>
        </p:nvSpPr>
        <p:spPr>
          <a:xfrm>
            <a:off x="471488" y="607219"/>
            <a:ext cx="5570083" cy="6214843"/>
          </a:xfrm>
          <a:prstGeom prst="rect">
            <a:avLst/>
          </a:prstGeom>
          <a:noFill/>
        </p:spPr>
        <p:txBody>
          <a:bodyPr wrap="square" rtlCol="0">
            <a:spAutoFit/>
          </a:bodyPr>
          <a:lstStyle/>
          <a:p>
            <a:pPr>
              <a:lnSpc>
                <a:spcPct val="107000"/>
              </a:lnSpc>
              <a:spcAft>
                <a:spcPts val="800"/>
              </a:spcAft>
            </a:pPr>
            <a:r>
              <a:rPr lang="en-US" sz="1400" b="1" dirty="0">
                <a:latin typeface="Calibri" panose="020F0502020204030204" pitchFamily="34" charset="0"/>
                <a:ea typeface="Calibri" panose="020F0502020204030204" pitchFamily="34" charset="0"/>
                <a:cs typeface="Times New Roman" panose="02020603050405020304" pitchFamily="18" charset="0"/>
              </a:rPr>
              <a:t> </a:t>
            </a:r>
            <a:endParaRPr lang="da-DK"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b="1" dirty="0">
                <a:latin typeface="Calibri" panose="020F0502020204030204" pitchFamily="34" charset="0"/>
                <a:ea typeface="Calibri" panose="020F0502020204030204" pitchFamily="34" charset="0"/>
                <a:cs typeface="Times New Roman" panose="02020603050405020304" pitchFamily="18" charset="0"/>
              </a:rPr>
              <a:t>Statistical comments</a:t>
            </a:r>
            <a:endParaRPr lang="da-DK"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The study size was based on a power calculation with a minimum relevant detectable difference of 2 lymph nodes pr. neck side dissected, a power (1-Beta) of 0.8 and Alpha of 0.05. The needed sample size was 14 neck sides, and we decided to include 17 neck sides in each group. To compare the two groups, control group and intervention group respectively, a Students T-test was performed (see results). </a:t>
            </a:r>
            <a:endParaRPr lang="da-DK"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Randomization was performed in blocks of 4 patients by making a randomization list using an online random number generator. The list was stored by a person in the department not involved in the clinical study, and for randomization the person was contacted to provide the randomization for each included patient in the study. </a:t>
            </a:r>
            <a:endParaRPr lang="da-DK"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 </a:t>
            </a:r>
            <a:endParaRPr lang="da-DK"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b="1" dirty="0">
                <a:latin typeface="Calibri" panose="020F0502020204030204" pitchFamily="34" charset="0"/>
                <a:ea typeface="Calibri" panose="020F0502020204030204" pitchFamily="34" charset="0"/>
                <a:cs typeface="Times New Roman" panose="02020603050405020304" pitchFamily="18" charset="0"/>
              </a:rPr>
              <a:t>Study monitoring and safety</a:t>
            </a:r>
            <a:endParaRPr lang="da-DK"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The study was approved by the Danish Ethical Committee and monitored according to GCP standards by the GCP Unit of the Capital Region of Denmark. Informed signed consent was obtained for all patients included in the study. </a:t>
            </a:r>
            <a:endParaRPr lang="da-DK" sz="14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Annual safety reports were documented and reported to The Danish Medicines Agency. </a:t>
            </a:r>
            <a:endParaRPr lang="da-DK"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No adverse reactions in the intervention group were observed in this study.</a:t>
            </a:r>
            <a:endParaRPr lang="da-DK"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120645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85800" y="633043"/>
            <a:ext cx="5486400" cy="486631"/>
          </a:xfrm>
        </p:spPr>
        <p:txBody>
          <a:bodyPr>
            <a:normAutofit/>
          </a:bodyPr>
          <a:lstStyle/>
          <a:p>
            <a:r>
              <a:rPr lang="da-DK" sz="1400" dirty="0" err="1" smtClean="0"/>
              <a:t>Demographics</a:t>
            </a:r>
            <a:r>
              <a:rPr lang="da-DK" sz="1400" dirty="0" smtClean="0"/>
              <a:t> and </a:t>
            </a:r>
            <a:r>
              <a:rPr lang="da-DK" sz="1400" dirty="0" err="1"/>
              <a:t>c</a:t>
            </a:r>
            <a:r>
              <a:rPr lang="da-DK" sz="1400" dirty="0" err="1" smtClean="0"/>
              <a:t>omparative</a:t>
            </a:r>
            <a:r>
              <a:rPr lang="da-DK" sz="1400" dirty="0" smtClean="0"/>
              <a:t> </a:t>
            </a:r>
            <a:r>
              <a:rPr lang="da-DK" sz="1400" dirty="0" err="1" smtClean="0"/>
              <a:t>statistics</a:t>
            </a:r>
            <a:endParaRPr lang="da-DK" sz="1400" dirty="0"/>
          </a:p>
        </p:txBody>
      </p:sp>
      <p:graphicFrame>
        <p:nvGraphicFramePr>
          <p:cNvPr id="5" name="Tabel 4"/>
          <p:cNvGraphicFramePr>
            <a:graphicFrameLocks noGrp="1"/>
          </p:cNvGraphicFramePr>
          <p:nvPr>
            <p:extLst>
              <p:ext uri="{D42A27DB-BD31-4B8C-83A1-F6EECF244321}">
                <p14:modId xmlns:p14="http://schemas.microsoft.com/office/powerpoint/2010/main" val="2599589834"/>
              </p:ext>
            </p:extLst>
          </p:nvPr>
        </p:nvGraphicFramePr>
        <p:xfrm>
          <a:off x="685800" y="1247005"/>
          <a:ext cx="5492706" cy="7817746"/>
        </p:xfrm>
        <a:graphic>
          <a:graphicData uri="http://schemas.openxmlformats.org/drawingml/2006/table">
            <a:tbl>
              <a:tblPr firstRow="1" firstCol="1" bandRow="1"/>
              <a:tblGrid>
                <a:gridCol w="2110563"/>
                <a:gridCol w="1120544"/>
                <a:gridCol w="1105469"/>
                <a:gridCol w="1156130"/>
              </a:tblGrid>
              <a:tr h="322329">
                <a:tc>
                  <a:txBody>
                    <a:bodyPr/>
                    <a:lstStyle/>
                    <a:p>
                      <a:pPr algn="ctr">
                        <a:lnSpc>
                          <a:spcPct val="107000"/>
                        </a:lnSpc>
                        <a:spcAft>
                          <a:spcPts val="0"/>
                        </a:spcAft>
                      </a:pPr>
                      <a:r>
                        <a:rPr lang="da-DK" sz="1000" b="1" dirty="0">
                          <a:effectLst/>
                          <a:latin typeface="Calibri" panose="020F0502020204030204" pitchFamily="34" charset="0"/>
                          <a:ea typeface="Calibri" panose="020F0502020204030204" pitchFamily="34" charset="0"/>
                          <a:cs typeface="Times New Roman" panose="02020603050405020304" pitchFamily="18" charset="0"/>
                        </a:rPr>
                        <a:t>Variable</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Control group</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N = 15</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NIRF group</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N = 16</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p value</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1165">
                <a:tc>
                  <a:txBody>
                    <a:bodyPr/>
                    <a:lstStyle/>
                    <a:p>
                      <a:pP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Age</a:t>
                      </a:r>
                      <a:r>
                        <a:rPr lang="da-DK" sz="1000" b="1" baseline="30000">
                          <a:effectLst/>
                          <a:latin typeface="Calibri" panose="020F0502020204030204" pitchFamily="34" charset="0"/>
                          <a:ea typeface="Calibri" panose="020F0502020204030204" pitchFamily="34" charset="0"/>
                          <a:cs typeface="Times New Roman" panose="02020603050405020304" pitchFamily="18" charset="0"/>
                        </a:rPr>
                        <a:t>***</a:t>
                      </a:r>
                      <a:r>
                        <a:rPr lang="da-DK" sz="1000">
                          <a:effectLst/>
                          <a:latin typeface="Calibri" panose="020F0502020204030204" pitchFamily="34" charset="0"/>
                          <a:ea typeface="Calibri" panose="020F0502020204030204" pitchFamily="34" charset="0"/>
                          <a:cs typeface="Times New Roman" panose="02020603050405020304" pitchFamily="18" charset="0"/>
                        </a:rPr>
                        <a:t> (mean)</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63</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64</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0.64</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r h="644657">
                <a:tc>
                  <a:txBody>
                    <a:bodyPr/>
                    <a:lstStyle/>
                    <a:p>
                      <a:pP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Sex</a:t>
                      </a:r>
                      <a:r>
                        <a:rPr lang="da-DK" sz="1000" b="1" baseline="30000">
                          <a:effectLst/>
                          <a:latin typeface="Calibri" panose="020F0502020204030204" pitchFamily="34" charset="0"/>
                          <a:ea typeface="Calibri" panose="020F0502020204030204" pitchFamily="34" charset="0"/>
                          <a:cs typeface="Times New Roman" panose="02020603050405020304" pitchFamily="18" charset="0"/>
                        </a:rPr>
                        <a:t>*</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Male</a:t>
                      </a:r>
                    </a:p>
                    <a:p>
                      <a:pPr marL="828040">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Female</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dirty="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dirty="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dirty="0">
                          <a:effectLst/>
                          <a:latin typeface="Calibri" panose="020F0502020204030204" pitchFamily="34" charset="0"/>
                          <a:ea typeface="Calibri" panose="020F0502020204030204" pitchFamily="34" charset="0"/>
                          <a:cs typeface="Times New Roman" panose="02020603050405020304" pitchFamily="18" charset="0"/>
                        </a:rPr>
                        <a:t>9</a:t>
                      </a:r>
                    </a:p>
                    <a:p>
                      <a:pPr algn="ctr">
                        <a:lnSpc>
                          <a:spcPct val="107000"/>
                        </a:lnSpc>
                        <a:spcAft>
                          <a:spcPts val="0"/>
                        </a:spcAft>
                      </a:pPr>
                      <a:r>
                        <a:rPr lang="da-DK" sz="1000" dirty="0">
                          <a:effectLst/>
                          <a:latin typeface="Calibri" panose="020F0502020204030204" pitchFamily="34" charset="0"/>
                          <a:ea typeface="Calibri" panose="020F0502020204030204" pitchFamily="34" charset="0"/>
                          <a:cs typeface="Times New Roman" panose="02020603050405020304" pitchFamily="18" charset="0"/>
                        </a:rPr>
                        <a:t>6</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13</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3</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0.25</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r>
              <a:tr h="805822">
                <a:tc>
                  <a:txBody>
                    <a:bodyPr/>
                    <a:lstStyle/>
                    <a:p>
                      <a:pPr>
                        <a:lnSpc>
                          <a:spcPct val="107000"/>
                        </a:lnSpc>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Tobacco</a:t>
                      </a:r>
                      <a:r>
                        <a:rPr lang="en-US" sz="1000" b="1" baseline="30000">
                          <a:effectLst/>
                          <a:latin typeface="Calibri" panose="020F0502020204030204" pitchFamily="34" charset="0"/>
                          <a:ea typeface="Calibri" panose="020F0502020204030204" pitchFamily="34" charset="0"/>
                          <a:cs typeface="Times New Roman" panose="02020603050405020304" pitchFamily="18" charset="0"/>
                        </a:rPr>
                        <a:t>**</a:t>
                      </a:r>
                      <a:r>
                        <a:rPr lang="en-US" sz="1000" b="1">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Pack years (mean)</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36,9</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34.2</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0.65</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r>
              <a:tr h="805822">
                <a:tc>
                  <a:txBody>
                    <a:bodyPr/>
                    <a:lstStyle/>
                    <a:p>
                      <a:pP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Alcohol</a:t>
                      </a:r>
                      <a:r>
                        <a:rPr lang="da-DK" sz="1000" b="1" baseline="30000">
                          <a:effectLst/>
                          <a:latin typeface="Calibri" panose="020F0502020204030204" pitchFamily="34" charset="0"/>
                          <a:ea typeface="Calibri" panose="020F0502020204030204" pitchFamily="34" charset="0"/>
                          <a:cs typeface="Times New Roman" panose="02020603050405020304" pitchFamily="18" charset="0"/>
                        </a:rPr>
                        <a:t>*</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Current</a:t>
                      </a:r>
                    </a:p>
                    <a:p>
                      <a:pPr marL="828040">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Former</a:t>
                      </a:r>
                    </a:p>
                    <a:p>
                      <a:pPr marL="828040">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Never</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7</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1</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7</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3</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4</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9</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0.16</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r>
              <a:tr h="322329">
                <a:tc>
                  <a:txBody>
                    <a:bodyPr/>
                    <a:lstStyle/>
                    <a:p>
                      <a:pP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BMI</a:t>
                      </a:r>
                      <a:r>
                        <a:rPr lang="da-DK" sz="1000" b="1" baseline="30000">
                          <a:effectLst/>
                          <a:latin typeface="Calibri" panose="020F0502020204030204" pitchFamily="34" charset="0"/>
                          <a:ea typeface="Calibri" panose="020F0502020204030204" pitchFamily="34" charset="0"/>
                          <a:cs typeface="Times New Roman" panose="02020603050405020304" pitchFamily="18" charset="0"/>
                        </a:rPr>
                        <a:t>****</a:t>
                      </a:r>
                      <a:r>
                        <a:rPr lang="da-DK" sz="1000">
                          <a:effectLst/>
                          <a:latin typeface="Calibri" panose="020F0502020204030204" pitchFamily="34" charset="0"/>
                          <a:ea typeface="Calibri" panose="020F0502020204030204" pitchFamily="34" charset="0"/>
                          <a:cs typeface="Times New Roman" panose="02020603050405020304" pitchFamily="18" charset="0"/>
                        </a:rPr>
                        <a:t> (mean)</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21.9</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24.8</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dirty="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dirty="0">
                          <a:effectLst/>
                          <a:latin typeface="Calibri" panose="020F0502020204030204" pitchFamily="34" charset="0"/>
                          <a:ea typeface="Calibri" panose="020F0502020204030204" pitchFamily="34" charset="0"/>
                          <a:cs typeface="Times New Roman" panose="02020603050405020304" pitchFamily="18" charset="0"/>
                        </a:rPr>
                        <a:t>0.06</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r>
              <a:tr h="644657">
                <a:tc>
                  <a:txBody>
                    <a:bodyPr/>
                    <a:lstStyle/>
                    <a:p>
                      <a:pP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da-DK" sz="1000" b="1">
                          <a:effectLst/>
                          <a:latin typeface="Calibri" panose="020F0502020204030204" pitchFamily="34" charset="0"/>
                          <a:ea typeface="Calibri" panose="020F0502020204030204" pitchFamily="34" charset="0"/>
                          <a:cs typeface="Times New Roman" panose="02020603050405020304" pitchFamily="18" charset="0"/>
                        </a:rPr>
                        <a:t>cTNM stage</a:t>
                      </a:r>
                      <a:r>
                        <a:rPr lang="da-DK" sz="1000" b="1" baseline="30000">
                          <a:effectLst/>
                          <a:latin typeface="Calibri" panose="020F0502020204030204" pitchFamily="34" charset="0"/>
                          <a:ea typeface="Calibri" panose="020F0502020204030204" pitchFamily="34" charset="0"/>
                          <a:cs typeface="Times New Roman" panose="02020603050405020304" pitchFamily="18" charset="0"/>
                        </a:rPr>
                        <a:t>**</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Stage 3</a:t>
                      </a:r>
                    </a:p>
                    <a:p>
                      <a:pPr marL="828040">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Stage 4</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9</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6</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11</a:t>
                      </a:r>
                    </a:p>
                    <a:p>
                      <a:pPr algn="ctr">
                        <a:lnSpc>
                          <a:spcPct val="107000"/>
                        </a:lnSpc>
                        <a:spcAft>
                          <a:spcPts val="0"/>
                        </a:spcAft>
                      </a:pPr>
                      <a:r>
                        <a:rPr lang="da-DK" sz="1000">
                          <a:effectLst/>
                          <a:latin typeface="Calibri" panose="020F0502020204030204" pitchFamily="34" charset="0"/>
                          <a:ea typeface="Calibri" panose="020F0502020204030204" pitchFamily="34" charset="0"/>
                          <a:cs typeface="Times New Roman" panose="02020603050405020304" pitchFamily="18" charset="0"/>
                        </a:rPr>
                        <a:t>5</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da-DK" sz="1000" dirty="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dirty="0">
                          <a:effectLst/>
                          <a:latin typeface="Calibri" panose="020F0502020204030204" pitchFamily="34" charset="0"/>
                          <a:ea typeface="Calibri" panose="020F0502020204030204" pitchFamily="34" charset="0"/>
                          <a:cs typeface="Times New Roman" panose="02020603050405020304" pitchFamily="18" charset="0"/>
                        </a:rPr>
                        <a:t> </a:t>
                      </a:r>
                    </a:p>
                    <a:p>
                      <a:pPr algn="ctr">
                        <a:lnSpc>
                          <a:spcPct val="107000"/>
                        </a:lnSpc>
                        <a:spcAft>
                          <a:spcPts val="0"/>
                        </a:spcAft>
                      </a:pPr>
                      <a:r>
                        <a:rPr lang="da-DK" sz="1000" dirty="0">
                          <a:effectLst/>
                          <a:latin typeface="Calibri" panose="020F0502020204030204" pitchFamily="34" charset="0"/>
                          <a:ea typeface="Calibri" panose="020F0502020204030204" pitchFamily="34" charset="0"/>
                          <a:cs typeface="Times New Roman" panose="02020603050405020304" pitchFamily="18" charset="0"/>
                        </a:rPr>
                        <a:t>0.61</a:t>
                      </a: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r>
              <a:tr h="966986">
                <a:tc>
                  <a:txBody>
                    <a:bodyPr/>
                    <a:lstStyle/>
                    <a:p>
                      <a:pPr>
                        <a:lnSpc>
                          <a:spcPct val="107000"/>
                        </a:lnSpc>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cT stage*</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T1</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T2</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T3</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T4</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2</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7</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5</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2</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4</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5</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3</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4</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0.61</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r>
              <a:tr h="966986">
                <a:tc>
                  <a:txBody>
                    <a:bodyPr/>
                    <a:lstStyle/>
                    <a:p>
                      <a:pPr>
                        <a:lnSpc>
                          <a:spcPct val="107000"/>
                        </a:lnSpc>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cN stage*</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N1</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N2a</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N2b</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N2c</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10</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0</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4</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1</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12</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0</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2</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2</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0.62</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r>
              <a:tr h="966986">
                <a:tc>
                  <a:txBody>
                    <a:bodyPr/>
                    <a:lstStyle/>
                    <a:p>
                      <a:pPr>
                        <a:lnSpc>
                          <a:spcPct val="107000"/>
                        </a:lnSpc>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000" b="1">
                          <a:effectLst/>
                          <a:latin typeface="Calibri" panose="020F0502020204030204" pitchFamily="34" charset="0"/>
                          <a:ea typeface="Calibri" panose="020F0502020204030204" pitchFamily="34" charset="0"/>
                          <a:cs typeface="Times New Roman" panose="02020603050405020304" pitchFamily="18" charset="0"/>
                        </a:rPr>
                        <a:t>pN stage*</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N1</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N2a</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N2b</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N2c</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7</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0</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6</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2</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6</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0</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8</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2</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c>
                  <a:txBody>
                    <a:bodyPr/>
                    <a:lstStyle/>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0.88</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a:noFill/>
                    </a:lnB>
                  </a:tcPr>
                </a:tc>
              </a:tr>
              <a:tr h="644657">
                <a:tc>
                  <a:txBody>
                    <a:bodyPr/>
                    <a:lstStyle/>
                    <a:p>
                      <a:pPr>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 </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000" b="1" dirty="0">
                          <a:effectLst/>
                          <a:latin typeface="Calibri" panose="020F0502020204030204" pitchFamily="34" charset="0"/>
                          <a:ea typeface="Calibri" panose="020F0502020204030204" pitchFamily="34" charset="0"/>
                          <a:cs typeface="Times New Roman" panose="02020603050405020304" pitchFamily="18" charset="0"/>
                        </a:rPr>
                        <a:t>N-site up-staging**</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Yes</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p>
                      <a:pPr marL="828040">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No</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5</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10</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 </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6</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a:effectLst/>
                          <a:latin typeface="Calibri" panose="020F0502020204030204" pitchFamily="34" charset="0"/>
                          <a:ea typeface="Calibri" panose="020F0502020204030204" pitchFamily="34" charset="0"/>
                          <a:cs typeface="Times New Roman" panose="02020603050405020304" pitchFamily="18" charset="0"/>
                        </a:rPr>
                        <a:t>10</a:t>
                      </a:r>
                      <a:endParaRPr lang="da-DK" sz="100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 </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 </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0.81</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83493">
                <a:tc>
                  <a:txBody>
                    <a:bodyPr/>
                    <a:lstStyle/>
                    <a:p>
                      <a:pPr>
                        <a:lnSpc>
                          <a:spcPct val="107000"/>
                        </a:lnSpc>
                        <a:spcAft>
                          <a:spcPts val="0"/>
                        </a:spcAft>
                      </a:pPr>
                      <a:r>
                        <a:rPr lang="en-US" sz="1000" b="1" dirty="0">
                          <a:effectLst/>
                          <a:latin typeface="Calibri" panose="020F0502020204030204" pitchFamily="34" charset="0"/>
                          <a:ea typeface="Calibri" panose="020F0502020204030204" pitchFamily="34" charset="0"/>
                          <a:cs typeface="Times New Roman" panose="02020603050405020304" pitchFamily="18" charset="0"/>
                        </a:rPr>
                        <a:t> </a:t>
                      </a:r>
                      <a:endParaRPr lang="da-DK" sz="10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US" sz="1000" b="1" dirty="0">
                          <a:effectLst/>
                          <a:latin typeface="Calibri" panose="020F0502020204030204" pitchFamily="34" charset="0"/>
                          <a:ea typeface="Calibri" panose="020F0502020204030204" pitchFamily="34" charset="0"/>
                          <a:cs typeface="Times New Roman" panose="02020603050405020304" pitchFamily="18" charset="0"/>
                        </a:rPr>
                        <a:t>N site procedure time*** (mean)</a:t>
                      </a:r>
                      <a:endParaRPr lang="da-DK"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 </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116 min</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 </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90 min</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 </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0.06</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 </a:t>
                      </a:r>
                      <a:endParaRPr lang="da-DK"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613" marR="6161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1"/>
          <p:cNvSpPr>
            <a:spLocks noChangeArrowheads="1"/>
          </p:cNvSpPr>
          <p:nvPr/>
        </p:nvSpPr>
        <p:spPr bwMode="auto">
          <a:xfrm>
            <a:off x="685800" y="9192082"/>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da-DK" sz="1100" b="0" i="0" u="none" strike="noStrike" cap="none" normalizeH="0" baseline="3000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da-DK"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Fisher´s exact test, </a:t>
            </a:r>
            <a:r>
              <a:rPr kumimoji="0" lang="en-US" altLang="da-DK" sz="1100" b="0" i="0" u="none" strike="noStrike" cap="none" normalizeH="0" baseline="3000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da-DK"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Chi Square test, </a:t>
            </a:r>
            <a:r>
              <a:rPr kumimoji="0" lang="en-US" altLang="da-DK" sz="1100" b="0" i="0" u="none" strike="noStrike" cap="none" normalizeH="0" baseline="3000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da-DK"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Student T-test, </a:t>
            </a:r>
            <a:r>
              <a:rPr kumimoji="0" lang="en-US" altLang="da-DK" sz="1100" b="0" i="0" u="none" strike="noStrike" cap="none" normalizeH="0" baseline="3000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da-DK"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Wilcoxon test (Rank Sums)</a:t>
            </a:r>
            <a:endParaRPr kumimoji="0" lang="en-US" altLang="da-DK"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70186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8278" y="331873"/>
            <a:ext cx="5481443" cy="283947"/>
          </a:xfrm>
        </p:spPr>
        <p:txBody>
          <a:bodyPr>
            <a:noAutofit/>
          </a:bodyPr>
          <a:lstStyle/>
          <a:p>
            <a:r>
              <a:rPr lang="da-DK" sz="1600" dirty="0" err="1" smtClean="0"/>
              <a:t>Two-sidet</a:t>
            </a:r>
            <a:r>
              <a:rPr lang="da-DK" sz="1600" dirty="0" smtClean="0"/>
              <a:t> Student T-test </a:t>
            </a:r>
            <a:r>
              <a:rPr lang="da-DK" sz="1600" dirty="0" err="1" smtClean="0"/>
              <a:t>comparing</a:t>
            </a:r>
            <a:r>
              <a:rPr lang="da-DK" sz="1600" dirty="0" smtClean="0"/>
              <a:t> </a:t>
            </a:r>
            <a:r>
              <a:rPr lang="da-DK" sz="1600" dirty="0" err="1" smtClean="0"/>
              <a:t>Nodal</a:t>
            </a:r>
            <a:r>
              <a:rPr lang="da-DK" sz="1600" dirty="0" smtClean="0"/>
              <a:t> </a:t>
            </a:r>
            <a:r>
              <a:rPr lang="da-DK" sz="1600" dirty="0" err="1" smtClean="0"/>
              <a:t>yield</a:t>
            </a:r>
            <a:r>
              <a:rPr lang="da-DK" sz="1600" dirty="0" smtClean="0"/>
              <a:t> </a:t>
            </a:r>
            <a:r>
              <a:rPr lang="da-DK" sz="1600" dirty="0" err="1" smtClean="0"/>
              <a:t>level</a:t>
            </a:r>
            <a:r>
              <a:rPr lang="da-DK" sz="1600" dirty="0" smtClean="0"/>
              <a:t> Ib-III from </a:t>
            </a:r>
            <a:r>
              <a:rPr lang="da-DK" sz="1600" dirty="0" err="1" smtClean="0"/>
              <a:t>neck</a:t>
            </a:r>
            <a:r>
              <a:rPr lang="da-DK" sz="1600" dirty="0" smtClean="0"/>
              <a:t> </a:t>
            </a:r>
            <a:r>
              <a:rPr lang="da-DK" sz="1600" dirty="0" err="1" smtClean="0"/>
              <a:t>dissection</a:t>
            </a:r>
            <a:r>
              <a:rPr lang="da-DK" sz="1600" dirty="0" smtClean="0"/>
              <a:t> in the </a:t>
            </a:r>
            <a:r>
              <a:rPr lang="da-DK" sz="1600" dirty="0" err="1" smtClean="0"/>
              <a:t>control</a:t>
            </a:r>
            <a:r>
              <a:rPr lang="da-DK" sz="1600" dirty="0" smtClean="0"/>
              <a:t> </a:t>
            </a:r>
            <a:r>
              <a:rPr lang="da-DK" sz="1600" dirty="0" err="1" smtClean="0"/>
              <a:t>group</a:t>
            </a:r>
            <a:r>
              <a:rPr lang="da-DK" sz="1600" dirty="0" smtClean="0"/>
              <a:t> © and the NIRF </a:t>
            </a:r>
            <a:r>
              <a:rPr lang="da-DK" sz="1600" dirty="0" err="1" smtClean="0"/>
              <a:t>group</a:t>
            </a:r>
            <a:r>
              <a:rPr lang="da-DK" sz="1600" dirty="0" smtClean="0"/>
              <a:t> (F)</a:t>
            </a:r>
            <a:endParaRPr lang="da-DK" sz="1600" dirty="0"/>
          </a:p>
        </p:txBody>
      </p:sp>
      <p:pic>
        <p:nvPicPr>
          <p:cNvPr id="4" name="Pladsholder til indhold 3"/>
          <p:cNvPicPr>
            <a:picLocks noGrp="1" noChangeAspect="1"/>
          </p:cNvPicPr>
          <p:nvPr>
            <p:ph idx="1"/>
          </p:nvPr>
        </p:nvPicPr>
        <p:blipFill>
          <a:blip r:embed="rId2"/>
          <a:stretch>
            <a:fillRect/>
          </a:stretch>
        </p:blipFill>
        <p:spPr>
          <a:xfrm>
            <a:off x="254696" y="1102226"/>
            <a:ext cx="5915025" cy="4181960"/>
          </a:xfrm>
          <a:prstGeom prst="rect">
            <a:avLst/>
          </a:prstGeom>
        </p:spPr>
      </p:pic>
      <p:pic>
        <p:nvPicPr>
          <p:cNvPr id="5" name="Billede 4"/>
          <p:cNvPicPr>
            <a:picLocks noChangeAspect="1"/>
          </p:cNvPicPr>
          <p:nvPr/>
        </p:nvPicPr>
        <p:blipFill>
          <a:blip r:embed="rId3"/>
          <a:stretch>
            <a:fillRect/>
          </a:stretch>
        </p:blipFill>
        <p:spPr>
          <a:xfrm>
            <a:off x="168971" y="5581747"/>
            <a:ext cx="6000750" cy="3305175"/>
          </a:xfrm>
          <a:prstGeom prst="rect">
            <a:avLst/>
          </a:prstGeom>
        </p:spPr>
      </p:pic>
      <p:pic>
        <p:nvPicPr>
          <p:cNvPr id="6" name="Billede 5"/>
          <p:cNvPicPr>
            <a:picLocks noChangeAspect="1"/>
          </p:cNvPicPr>
          <p:nvPr/>
        </p:nvPicPr>
        <p:blipFill>
          <a:blip r:embed="rId4"/>
          <a:stretch>
            <a:fillRect/>
          </a:stretch>
        </p:blipFill>
        <p:spPr>
          <a:xfrm>
            <a:off x="211833" y="8848725"/>
            <a:ext cx="6000750" cy="3343275"/>
          </a:xfrm>
          <a:prstGeom prst="rect">
            <a:avLst/>
          </a:prstGeom>
        </p:spPr>
      </p:pic>
    </p:spTree>
    <p:extLst>
      <p:ext uri="{BB962C8B-B14F-4D97-AF65-F5344CB8AC3E}">
        <p14:creationId xmlns:p14="http://schemas.microsoft.com/office/powerpoint/2010/main" val="2413331031"/>
      </p:ext>
    </p:extLst>
  </p:cSld>
  <p:clrMapOvr>
    <a:masterClrMapping/>
  </p:clrMapOvr>
</p:sld>
</file>

<file path=ppt/theme/theme1.xml><?xml version="1.0" encoding="utf-8"?>
<a:theme xmlns:a="http://schemas.openxmlformats.org/drawingml/2006/main" name="Office-tema">
  <a:themeElements>
    <a:clrScheme name="Office-tem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tema">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t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159</TotalTime>
  <Words>542</Words>
  <Application>Microsoft Office PowerPoint</Application>
  <PresentationFormat>Widescreen</PresentationFormat>
  <Paragraphs>192</Paragraphs>
  <Slides>4</Slides>
  <Notes>0</Notes>
  <HiddenSlides>0</HiddenSlides>
  <MMClips>0</MMClips>
  <ScaleCrop>false</ScaleCrop>
  <HeadingPairs>
    <vt:vector size="6" baseType="variant">
      <vt:variant>
        <vt:lpstr>Benyttede skrifttyper</vt:lpstr>
      </vt:variant>
      <vt:variant>
        <vt:i4>4</vt:i4>
      </vt:variant>
      <vt:variant>
        <vt:lpstr>Tema</vt:lpstr>
      </vt:variant>
      <vt:variant>
        <vt:i4>1</vt:i4>
      </vt:variant>
      <vt:variant>
        <vt:lpstr>Slidetitler</vt:lpstr>
      </vt:variant>
      <vt:variant>
        <vt:i4>4</vt:i4>
      </vt:variant>
    </vt:vector>
  </HeadingPairs>
  <TitlesOfParts>
    <vt:vector size="9" baseType="lpstr">
      <vt:lpstr>Arial</vt:lpstr>
      <vt:lpstr>Calibri</vt:lpstr>
      <vt:lpstr>Calibri Light</vt:lpstr>
      <vt:lpstr>Times New Roman</vt:lpstr>
      <vt:lpstr>Office-tema</vt:lpstr>
      <vt:lpstr>PowerPoint-præsentation</vt:lpstr>
      <vt:lpstr>PowerPoint-præsentation</vt:lpstr>
      <vt:lpstr>Demographics and comparative statistics</vt:lpstr>
      <vt:lpstr>Two-sidet Student T-test comparing Nodal yield level Ib-III from neck dissection in the control group © and the NIRF group (F)</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Comparative statistics</dc:title>
  <dc:creator>anders christensen</dc:creator>
  <cp:lastModifiedBy>anders christensen</cp:lastModifiedBy>
  <cp:revision>8</cp:revision>
  <dcterms:created xsi:type="dcterms:W3CDTF">2018-05-09T20:18:09Z</dcterms:created>
  <dcterms:modified xsi:type="dcterms:W3CDTF">2018-05-11T10:33:23Z</dcterms:modified>
</cp:coreProperties>
</file>