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nifer Richards" userId="e97c8716-ddaf-479f-b24e-5a041143e8b4" providerId="ADAL" clId="{07FFF4F5-2D53-440E-902A-A4F896DBE432}"/>
    <pc:docChg chg="modSld">
      <pc:chgData name="Jennifer Richards" userId="e97c8716-ddaf-479f-b24e-5a041143e8b4" providerId="ADAL" clId="{07FFF4F5-2D53-440E-902A-A4F896DBE432}" dt="2022-04-06T19:42:15.923" v="5" actId="1076"/>
      <pc:docMkLst>
        <pc:docMk/>
      </pc:docMkLst>
      <pc:sldChg chg="addSp modSp mod">
        <pc:chgData name="Jennifer Richards" userId="e97c8716-ddaf-479f-b24e-5a041143e8b4" providerId="ADAL" clId="{07FFF4F5-2D53-440E-902A-A4F896DBE432}" dt="2022-04-06T19:42:15.923" v="5" actId="1076"/>
        <pc:sldMkLst>
          <pc:docMk/>
          <pc:sldMk cId="1417683698" sldId="256"/>
        </pc:sldMkLst>
        <pc:spChg chg="add mod">
          <ac:chgData name="Jennifer Richards" userId="e97c8716-ddaf-479f-b24e-5a041143e8b4" providerId="ADAL" clId="{07FFF4F5-2D53-440E-902A-A4F896DBE432}" dt="2022-04-06T19:42:15.923" v="5" actId="1076"/>
          <ac:spMkLst>
            <pc:docMk/>
            <pc:sldMk cId="1417683698" sldId="256"/>
            <ac:spMk id="6" creationId="{C7245F2F-E486-4FCC-99C0-76960A79283B}"/>
          </ac:spMkLst>
        </pc:spChg>
        <pc:graphicFrameChg chg="mod">
          <ac:chgData name="Jennifer Richards" userId="e97c8716-ddaf-479f-b24e-5a041143e8b4" providerId="ADAL" clId="{07FFF4F5-2D53-440E-902A-A4F896DBE432}" dt="2022-04-06T19:41:59.651" v="0" actId="1076"/>
          <ac:graphicFrameMkLst>
            <pc:docMk/>
            <pc:sldMk cId="1417683698" sldId="256"/>
            <ac:graphicFrameMk id="4" creationId="{79FD54C6-09E9-4735-85F2-79A30A838DBC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1D6BD4-5E61-4492-AA9B-5FE8790F14B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BDB434-E2CA-4373-83A7-90E7E7DA74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D56299-1D42-4CD6-8461-16C6748553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43AA74-E783-4FCE-A134-5DD195891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D4CF5F-46AA-4708-8D23-1C9C560B3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5153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763F90-4BB5-4688-AFA7-148301077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113FA3-B9FE-488E-B7B6-E0BC84A1AE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026D04-0B26-4F1C-8DE1-7F7E0D939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BB78A-67FE-4EA4-ADD2-9E99B667D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0F72DC-4CE3-4407-BA5A-79D7A6C0B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480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9A1B51-9520-4D41-8B25-4370C58913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377929-D347-4D31-BBDD-A80DB2B4CE9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9025A5-1027-4027-AA07-B5866E64C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EAF8F5-490A-4BD5-93A6-F1BA0ECDD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76ACA-53B9-4AE6-A3A0-2BB0D70B55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608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C09B84-917A-41AB-9BF4-82EC73AE20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0602C-9314-4667-905A-13A560485B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5E4825-7CFF-4B4C-96EA-9963F24938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8E8CC8-284C-43D9-A032-6BDB9FA2E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59ECA1-BB09-482D-ABF5-17D407E7B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DC61C1-D7C8-4275-BB5A-DFA102211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4620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BF4F05-ABAC-40E1-B689-3D810FED28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A0FCD5-2769-4C02-BF36-0D33864B5E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4DB542-DD0C-4823-9557-748AE5A14C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ABA3C5-E4FA-4974-A905-6C32171AE5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780396-1EE9-40B7-B9EC-B663882962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58D4E1E-C174-42AC-AE2E-27590C6F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C09F44-D8D0-4A38-A9F6-B16E07E26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EB6A07B-B0E2-4488-BDFE-4AE8BCEB1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4761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BFB7D-1620-4C2C-A682-39503BB13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569A88-B4D5-4BA3-8B74-7718D36E49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D271F9-8DE2-4C78-BC23-3F3F7BCE7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4B9547-FF27-44C0-B531-FE3B1EF43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722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52E0BE-409A-49A1-AEE6-A739D7FD02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42EB205-145C-42E0-9ADD-A22C6B66E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E1A2C6-E4DF-48CA-B375-51CC5A666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7251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423AB4-2BDA-4221-8084-47AD982859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BD0E31-1485-4B72-87E2-E1F12E0B93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37C901-B0F0-46C2-81B2-38C49D7643E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B6DA47-F8ED-4A94-AA85-819008511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96690C-C185-4B41-B506-1B7A8B26F2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FCD53B-1837-4BFF-A929-7D9F4DB9A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882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689E0-29C3-4144-B6A6-1DD005CE1A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CD3A649-2DA4-437E-80E0-4565FB203B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7ADFF5-71D3-4B33-A730-7A0710A6F9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062E11-EFB7-4938-A9E6-4768B7747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DF5836-5422-49F9-8A78-12F7640986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5F4095-F1B8-4A89-92F8-FE50554D0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6658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C134B6-25D1-4FDA-B76F-6DEABBB7A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E494D1-5DA0-4BA8-96E4-E2095579C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2E55E5-B0A2-4096-96E4-617698F89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74B59C-9684-4BD0-949C-90BE6862B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40D208-CBF3-44DD-9A9F-CB583E5804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614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29C41C-57DE-4C4E-8092-FE25FC8B46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21CD23-3647-46FB-B1B0-A3AAB84DF9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F16B7D-A8DB-478F-A43B-141F1980F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040BD5-E794-43BB-9744-3DB89690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8C918E-DB43-45D8-9609-1D839FC40A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30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E6473D-D8EF-43F3-8EEA-777A60FAD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BD8B2-4BCB-4F4C-A59D-DD7FD7FD35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588DFF-6220-48DA-9BE1-6A754FC628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2F3EB0-23D5-48DC-817C-8C17DB34782A}" type="datetimeFigureOut">
              <a:rPr lang="en-US" smtClean="0"/>
              <a:t>4/6/2022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125B9D-B856-4261-B36D-AEE4953CD40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7A732-4D1D-43A9-9E47-EE6336165D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E724D1-D719-4171-928B-03BA3E5B92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148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9FD54C6-09E9-4735-85F2-79A30A838D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186756"/>
              </p:ext>
            </p:extLst>
          </p:nvPr>
        </p:nvGraphicFramePr>
        <p:xfrm>
          <a:off x="2877086" y="712764"/>
          <a:ext cx="4758318" cy="4356377"/>
        </p:xfrm>
        <a:graphic>
          <a:graphicData uri="http://schemas.openxmlformats.org/drawingml/2006/table">
            <a:tbl>
              <a:tblPr/>
              <a:tblGrid>
                <a:gridCol w="1591206">
                  <a:extLst>
                    <a:ext uri="{9D8B030D-6E8A-4147-A177-3AD203B41FA5}">
                      <a16:colId xmlns:a16="http://schemas.microsoft.com/office/drawing/2014/main" val="2497638726"/>
                    </a:ext>
                  </a:extLst>
                </a:gridCol>
                <a:gridCol w="1055704">
                  <a:extLst>
                    <a:ext uri="{9D8B030D-6E8A-4147-A177-3AD203B41FA5}">
                      <a16:colId xmlns:a16="http://schemas.microsoft.com/office/drawing/2014/main" val="2568295517"/>
                    </a:ext>
                  </a:extLst>
                </a:gridCol>
                <a:gridCol w="1055704">
                  <a:extLst>
                    <a:ext uri="{9D8B030D-6E8A-4147-A177-3AD203B41FA5}">
                      <a16:colId xmlns:a16="http://schemas.microsoft.com/office/drawing/2014/main" val="3781885386"/>
                    </a:ext>
                  </a:extLst>
                </a:gridCol>
                <a:gridCol w="1055704">
                  <a:extLst>
                    <a:ext uri="{9D8B030D-6E8A-4147-A177-3AD203B41FA5}">
                      <a16:colId xmlns:a16="http://schemas.microsoft.com/office/drawing/2014/main" val="3190834712"/>
                    </a:ext>
                  </a:extLst>
                </a:gridCol>
              </a:tblGrid>
              <a:tr h="34272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Times New Roman" panose="02020603050405020304" pitchFamily="18" charset="0"/>
                        </a:rPr>
                        <a:t>Secondary endpoint </a:t>
                      </a:r>
                      <a:endParaRPr lang="en-US" sz="1400" b="1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Times New Roman" panose="02020603050405020304" pitchFamily="18" charset="0"/>
                        </a:rPr>
                        <a:t>Metoprolol </a:t>
                      </a:r>
                      <a:endParaRPr lang="en-US" sz="1400" b="1" i="0">
                        <a:effectLst/>
                      </a:endParaRPr>
                    </a:p>
                    <a:p>
                      <a:pPr algn="l" rtl="0" fontAlgn="base"/>
                      <a:r>
                        <a:rPr lang="en-US" sz="900" b="1" i="0">
                          <a:effectLst/>
                          <a:latin typeface="Times New Roman" panose="02020603050405020304" pitchFamily="18" charset="0"/>
                        </a:rPr>
                        <a:t>N = 133 </a:t>
                      </a:r>
                      <a:endParaRPr lang="en-US" sz="1400" b="1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Times New Roman" panose="02020603050405020304" pitchFamily="18" charset="0"/>
                        </a:rPr>
                        <a:t>Bucindolol </a:t>
                      </a:r>
                      <a:endParaRPr lang="en-US" sz="1400" b="1" i="0">
                        <a:effectLst/>
                      </a:endParaRPr>
                    </a:p>
                    <a:p>
                      <a:pPr algn="l" rtl="0" fontAlgn="base"/>
                      <a:r>
                        <a:rPr lang="en-US" sz="900" b="1" i="0">
                          <a:effectLst/>
                          <a:latin typeface="Times New Roman" panose="02020603050405020304" pitchFamily="18" charset="0"/>
                        </a:rPr>
                        <a:t>N = 134 </a:t>
                      </a:r>
                      <a:endParaRPr lang="en-US" sz="1400" b="1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1" i="0">
                          <a:effectLst/>
                          <a:latin typeface="Times New Roman" panose="02020603050405020304" pitchFamily="18" charset="0"/>
                        </a:rPr>
                        <a:t>P-value </a:t>
                      </a:r>
                      <a:endParaRPr lang="en-US" sz="1400" b="1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2374567"/>
                  </a:ext>
                </a:extLst>
              </a:tr>
              <a:tr h="21420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All-cause hospitalizations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80232096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  Number of participants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10 (8%)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17 (13%)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0.2433</a:t>
                      </a:r>
                      <a:r>
                        <a:rPr lang="en-US" sz="700" b="0" i="0" baseline="30000"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  <a:r>
                        <a:rPr lang="en-US" sz="7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56200886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  Days per participant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6821929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N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126 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132 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0.1782</a:t>
                      </a:r>
                      <a:r>
                        <a:rPr lang="en-US" sz="700" b="0" i="0" baseline="30000">
                          <a:effectLst/>
                          <a:latin typeface="Times New Roman" panose="02020603050405020304" pitchFamily="18" charset="0"/>
                        </a:rPr>
                        <a:t> b</a:t>
                      </a:r>
                      <a:r>
                        <a:rPr lang="en-US" sz="7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2084918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Mean ± SEM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0.7 ± 0.4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1.3 ± 0.5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1868046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SD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4.2 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5.5 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4243726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Median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0.0 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0.0 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4982710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(Min, max)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(0.0, 43.0)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(0.0, 51.0)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8579374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4054356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HF hospitalizations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71903331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  Number of participants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2 (2%)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5 (4%)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0.4301</a:t>
                      </a:r>
                      <a:r>
                        <a:rPr lang="en-US" sz="700" b="0" i="0" baseline="30000">
                          <a:effectLst/>
                          <a:latin typeface="Times New Roman" panose="02020603050405020304" pitchFamily="18" charset="0"/>
                        </a:rPr>
                        <a:t>a</a:t>
                      </a:r>
                      <a:r>
                        <a:rPr lang="en-US" sz="7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3919342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  Days per participant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1355852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N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126 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132 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0.2674 </a:t>
                      </a:r>
                      <a:r>
                        <a:rPr lang="en-US" sz="700" b="0" i="0" baseline="30000">
                          <a:effectLst/>
                          <a:latin typeface="Times New Roman" panose="02020603050405020304" pitchFamily="18" charset="0"/>
                        </a:rPr>
                        <a:t>b</a:t>
                      </a:r>
                      <a:r>
                        <a:rPr lang="en-US" sz="7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4284564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Mean ± SEM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0.1 ± 0.1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0.4 ± 0.2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1511685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SD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0.6 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2.5 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73403528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Median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0.0 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0.0 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94648127"/>
                  </a:ext>
                </a:extLst>
              </a:tr>
              <a:tr h="23715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(Min, max)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(0.0, 6.0)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>
                          <a:effectLst/>
                          <a:latin typeface="Times New Roman" panose="02020603050405020304" pitchFamily="18" charset="0"/>
                        </a:rPr>
                        <a:t>(0.0, 19.0) </a:t>
                      </a:r>
                      <a:endParaRPr lang="en-US" sz="1400" b="0" i="0">
                        <a:effectLst/>
                      </a:endParaRP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US" sz="900" b="0" i="0" dirty="0"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73440" marR="73440" marT="36720" marB="36720" anchor="ctr">
                    <a:lnL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3669310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C7245F2F-E486-4FCC-99C0-76960A79283B}"/>
              </a:ext>
            </a:extLst>
          </p:cNvPr>
          <p:cNvSpPr txBox="1"/>
          <p:nvPr/>
        </p:nvSpPr>
        <p:spPr>
          <a:xfrm>
            <a:off x="2877086" y="5310231"/>
            <a:ext cx="447972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rtl="0" fontAlgn="base"/>
            <a:r>
              <a:rPr lang="en-US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HF = heart failure; Max = maximum; Min = minimum; SD = standard deviation; SEM = standard error measurement. </a:t>
            </a:r>
            <a:endParaRPr lang="en-US" sz="1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Notes: All-cause hospitalization days over the 24-week study period.  </a:t>
            </a:r>
            <a:endParaRPr lang="en-US" sz="1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a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The hazard ratio is generated with a Cox model stratified by HF etiology, LVEF, type of device, and rhythm status at randomization.  </a:t>
            </a:r>
            <a:endParaRPr lang="en-US" sz="1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b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en-US" sz="12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P-values generated via Kruskal-Wallis test. </a:t>
            </a:r>
            <a:endParaRPr lang="en-US" sz="12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7683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212</Words>
  <Application>Microsoft Office PowerPoint</Application>
  <PresentationFormat>Widescreen</PresentationFormat>
  <Paragraphs>78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Segoe UI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Jennifer Richards</dc:creator>
  <cp:lastModifiedBy>Jennifer Richards</cp:lastModifiedBy>
  <cp:revision>1</cp:revision>
  <dcterms:created xsi:type="dcterms:W3CDTF">2022-04-06T19:41:18Z</dcterms:created>
  <dcterms:modified xsi:type="dcterms:W3CDTF">2022-04-06T19:42:17Z</dcterms:modified>
</cp:coreProperties>
</file>