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924" r:id="rId1"/>
  </p:sldMasterIdLst>
  <p:notesMasterIdLst>
    <p:notesMasterId r:id="rId3"/>
  </p:notesMasterIdLst>
  <p:handoutMasterIdLst>
    <p:handoutMasterId r:id="rId4"/>
  </p:handoutMasterIdLst>
  <p:sldIdLst>
    <p:sldId id="578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E8823C"/>
    <a:srgbClr val="FDF2CA"/>
    <a:srgbClr val="C3D2E1"/>
    <a:srgbClr val="F78E58"/>
    <a:srgbClr val="F770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Style moyen 3 - 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Style léger 2 - Accentuation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/>
    <p:restoredTop sz="86077"/>
  </p:normalViewPr>
  <p:slideViewPr>
    <p:cSldViewPr snapToGrid="0" snapToObjects="1">
      <p:cViewPr varScale="1">
        <p:scale>
          <a:sx n="61" d="100"/>
          <a:sy n="61" d="100"/>
        </p:scale>
        <p:origin x="552" y="2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590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9F595-C15B-A249-9472-2D25B83109BF}" type="datetimeFigureOut">
              <a:rPr lang="fr-FR" smtClean="0"/>
              <a:t>15/05/2019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0329C-EC2E-824B-B60E-5ABF5FD07C9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86515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BE504-E869-9841-8ECE-6CB5D38BBB33}" type="datetimeFigureOut">
              <a:rPr lang="fr-FR" smtClean="0"/>
              <a:t>15/05/2019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B096D-BA03-3149-B8D5-0F6B93C7385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402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9FB21-8C26-1244-8780-7F12744F9AE9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452727" y="6534379"/>
            <a:ext cx="5901189" cy="320040"/>
          </a:xfrm>
        </p:spPr>
        <p:txBody>
          <a:bodyPr/>
          <a:lstStyle/>
          <a:p>
            <a:r>
              <a:rPr lang="en" dirty="0"/>
              <a:t>Initial top line data, not clinical study report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723018" y="6476334"/>
            <a:ext cx="365760" cy="365760"/>
          </a:xfrm>
        </p:spPr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330D6-F51E-2249-9D3D-8E57786E5ABA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A2F1-570B-F945-9FCB-8B0684361E5F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1D9D-B692-7840-B411-0E16936C3164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69C8-3CD0-1141-BDA8-3546B65ACA1E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2B097-0769-454F-A908-57AE03A56B33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0431D-B05B-8848-9320-BF7B4192F753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3283F86B-2B41-9D49-A33B-80C2BE7789DB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CC955-38F7-6A4C-8BB9-518343706B07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7BFE1-9DC9-1845-9C13-AD7BF23D21B8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8A26B21-212D-2643-B42B-D388156064B5}" type="datetime1">
              <a:rPr lang="fr-FR" smtClean="0"/>
              <a:t>15/05/2019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"/>
              <a:t>Initial top line data, not clinical study report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40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119" y="75282"/>
            <a:ext cx="11709081" cy="1040997"/>
          </a:xfrm>
        </p:spPr>
        <p:txBody>
          <a:bodyPr>
            <a:normAutofit fontScale="90000"/>
          </a:bodyPr>
          <a:lstStyle/>
          <a:p>
            <a:r>
              <a:rPr lang="en-US" dirty="0"/>
              <a:t>Litoxetine reduces incontinence more than placebo by 23% overall, and BY 45% in the severe population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B439AA61-3A14-E943-A6A3-8CF42842FF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8449142"/>
              </p:ext>
            </p:extLst>
          </p:nvPr>
        </p:nvGraphicFramePr>
        <p:xfrm>
          <a:off x="178119" y="1291446"/>
          <a:ext cx="11756580" cy="4710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5069">
                  <a:extLst>
                    <a:ext uri="{9D8B030D-6E8A-4147-A177-3AD203B41FA5}">
                      <a16:colId xmlns:a16="http://schemas.microsoft.com/office/drawing/2014/main" val="3178591516"/>
                    </a:ext>
                  </a:extLst>
                </a:gridCol>
                <a:gridCol w="2126912">
                  <a:extLst>
                    <a:ext uri="{9D8B030D-6E8A-4147-A177-3AD203B41FA5}">
                      <a16:colId xmlns:a16="http://schemas.microsoft.com/office/drawing/2014/main" val="775446459"/>
                    </a:ext>
                  </a:extLst>
                </a:gridCol>
                <a:gridCol w="2017578">
                  <a:extLst>
                    <a:ext uri="{9D8B030D-6E8A-4147-A177-3AD203B41FA5}">
                      <a16:colId xmlns:a16="http://schemas.microsoft.com/office/drawing/2014/main" val="271262349"/>
                    </a:ext>
                  </a:extLst>
                </a:gridCol>
                <a:gridCol w="2626084">
                  <a:extLst>
                    <a:ext uri="{9D8B030D-6E8A-4147-A177-3AD203B41FA5}">
                      <a16:colId xmlns:a16="http://schemas.microsoft.com/office/drawing/2014/main" val="2776466513"/>
                    </a:ext>
                  </a:extLst>
                </a:gridCol>
                <a:gridCol w="2800937">
                  <a:extLst>
                    <a:ext uri="{9D8B030D-6E8A-4147-A177-3AD203B41FA5}">
                      <a16:colId xmlns:a16="http://schemas.microsoft.com/office/drawing/2014/main" val="4121305149"/>
                    </a:ext>
                  </a:extLst>
                </a:gridCol>
              </a:tblGrid>
              <a:tr h="607184">
                <a:tc rowSpan="2">
                  <a:txBody>
                    <a:bodyPr/>
                    <a:lstStyle/>
                    <a:p>
                      <a:r>
                        <a:rPr lang="fr-FR" dirty="0" err="1"/>
                        <a:t>Treatment</a:t>
                      </a:r>
                      <a:r>
                        <a:rPr lang="fr-FR" dirty="0"/>
                        <a:t> group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/>
                        <a:t>Adjusted</a:t>
                      </a:r>
                      <a:r>
                        <a:rPr lang="fr-FR" dirty="0"/>
                        <a:t> ratio to </a:t>
                      </a:r>
                      <a:r>
                        <a:rPr lang="fr-FR" dirty="0" err="1"/>
                        <a:t>baseline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/>
                        <a:t>Treatment</a:t>
                      </a:r>
                      <a:r>
                        <a:rPr lang="fr-FR" dirty="0"/>
                        <a:t> </a:t>
                      </a:r>
                      <a:r>
                        <a:rPr lang="fr-FR" dirty="0" err="1"/>
                        <a:t>difference</a:t>
                      </a:r>
                      <a:r>
                        <a:rPr lang="fr-FR" dirty="0"/>
                        <a:t> </a:t>
                      </a:r>
                    </a:p>
                    <a:p>
                      <a:pPr algn="ctr"/>
                      <a:r>
                        <a:rPr lang="fr-FR" dirty="0"/>
                        <a:t>(ratio </a:t>
                      </a:r>
                      <a:r>
                        <a:rPr lang="fr-FR" dirty="0" err="1"/>
                        <a:t>litoxetine</a:t>
                      </a:r>
                      <a:r>
                        <a:rPr lang="fr-FR" dirty="0"/>
                        <a:t> to placebo)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553670"/>
                  </a:ext>
                </a:extLst>
              </a:tr>
              <a:tr h="474406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/>
                        <a:t>Overall</a:t>
                      </a:r>
                      <a:r>
                        <a:rPr lang="fr-FR" dirty="0"/>
                        <a:t> population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/>
                        <a:t>Severe</a:t>
                      </a:r>
                      <a:r>
                        <a:rPr lang="fr-FR" dirty="0"/>
                        <a:t>* UI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/>
                        <a:t>Overall</a:t>
                      </a:r>
                      <a:r>
                        <a:rPr lang="fr-FR" dirty="0"/>
                        <a:t> population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/>
                        <a:t>Severe</a:t>
                      </a:r>
                      <a:r>
                        <a:rPr lang="fr-FR" dirty="0"/>
                        <a:t>* UI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964842"/>
                  </a:ext>
                </a:extLst>
              </a:tr>
              <a:tr h="1127628">
                <a:tc>
                  <a:txBody>
                    <a:bodyPr/>
                    <a:lstStyle/>
                    <a:p>
                      <a:r>
                        <a:rPr lang="fr-FR" dirty="0" err="1"/>
                        <a:t>Litoxetine</a:t>
                      </a:r>
                      <a:r>
                        <a:rPr lang="fr-FR" dirty="0"/>
                        <a:t> 40 mg BID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0.38 </a:t>
                      </a:r>
                    </a:p>
                    <a:p>
                      <a:pPr algn="ctr"/>
                      <a:r>
                        <a:rPr lang="fr-FR" dirty="0"/>
                        <a:t>(= 62% </a:t>
                      </a:r>
                      <a:r>
                        <a:rPr lang="fr-FR" dirty="0" err="1"/>
                        <a:t>reduction</a:t>
                      </a:r>
                      <a:r>
                        <a:rPr lang="fr-FR" dirty="0"/>
                        <a:t> vs </a:t>
                      </a:r>
                      <a:r>
                        <a:rPr lang="fr-FR" dirty="0" err="1"/>
                        <a:t>baseline</a:t>
                      </a:r>
                      <a:r>
                        <a:rPr lang="fr-FR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0.25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(= 75 % </a:t>
                      </a:r>
                      <a:r>
                        <a:rPr lang="fr-FR" dirty="0" err="1"/>
                        <a:t>reduction</a:t>
                      </a:r>
                      <a:r>
                        <a:rPr lang="fr-FR" dirty="0"/>
                        <a:t> vs </a:t>
                      </a:r>
                      <a:r>
                        <a:rPr lang="fr-FR" dirty="0" err="1"/>
                        <a:t>baseline</a:t>
                      </a:r>
                      <a:r>
                        <a:rPr lang="fr-FR" dirty="0"/>
                        <a:t>)</a:t>
                      </a:r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0.77 </a:t>
                      </a:r>
                    </a:p>
                    <a:p>
                      <a:pPr algn="ctr"/>
                      <a:r>
                        <a:rPr lang="fr-FR" dirty="0"/>
                        <a:t>(</a:t>
                      </a:r>
                      <a:r>
                        <a:rPr lang="fr-FR" dirty="0" err="1"/>
                        <a:t>litoxetine</a:t>
                      </a:r>
                      <a:r>
                        <a:rPr lang="fr-FR" dirty="0"/>
                        <a:t> has 23% </a:t>
                      </a:r>
                      <a:r>
                        <a:rPr lang="fr-FR" dirty="0" err="1"/>
                        <a:t>better</a:t>
                      </a:r>
                      <a:r>
                        <a:rPr lang="fr-FR" dirty="0"/>
                        <a:t> </a:t>
                      </a:r>
                      <a:r>
                        <a:rPr lang="fr-FR" dirty="0" err="1"/>
                        <a:t>effect</a:t>
                      </a:r>
                      <a:r>
                        <a:rPr lang="fr-FR" dirty="0"/>
                        <a:t> </a:t>
                      </a:r>
                      <a:r>
                        <a:rPr lang="fr-FR" dirty="0" err="1"/>
                        <a:t>than</a:t>
                      </a:r>
                      <a:r>
                        <a:rPr lang="fr-FR" dirty="0"/>
                        <a:t> placebo)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0.55</a:t>
                      </a:r>
                      <a:r>
                        <a:rPr lang="fr-FR" b="1" baseline="30000" dirty="0"/>
                        <a:t>a</a:t>
                      </a:r>
                    </a:p>
                    <a:p>
                      <a:pPr algn="ctr"/>
                      <a:r>
                        <a:rPr lang="fr-FR" b="0" baseline="0" dirty="0"/>
                        <a:t>(</a:t>
                      </a:r>
                      <a:r>
                        <a:rPr lang="fr-FR" b="0" baseline="0" dirty="0" err="1"/>
                        <a:t>litoxetine</a:t>
                      </a:r>
                      <a:r>
                        <a:rPr lang="fr-FR" b="0" baseline="0" dirty="0"/>
                        <a:t> has 45% </a:t>
                      </a:r>
                      <a:r>
                        <a:rPr lang="fr-FR" b="0" baseline="0" dirty="0" err="1"/>
                        <a:t>better</a:t>
                      </a:r>
                      <a:r>
                        <a:rPr lang="fr-FR" b="0" baseline="0" dirty="0"/>
                        <a:t> </a:t>
                      </a:r>
                      <a:r>
                        <a:rPr lang="fr-FR" b="0" baseline="0" dirty="0" err="1"/>
                        <a:t>effect</a:t>
                      </a:r>
                      <a:r>
                        <a:rPr lang="fr-FR" b="0" baseline="0" dirty="0"/>
                        <a:t> </a:t>
                      </a:r>
                      <a:r>
                        <a:rPr lang="fr-FR" b="0" baseline="0" dirty="0" err="1"/>
                        <a:t>than</a:t>
                      </a:r>
                      <a:r>
                        <a:rPr lang="fr-FR" b="0" baseline="0" dirty="0"/>
                        <a:t> placebo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8536094"/>
                  </a:ext>
                </a:extLst>
              </a:tr>
              <a:tr h="6071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err="1"/>
                        <a:t>Litoxetine</a:t>
                      </a:r>
                      <a:r>
                        <a:rPr lang="fr-FR" dirty="0"/>
                        <a:t> 20 mg BID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1.00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0.67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901441"/>
                  </a:ext>
                </a:extLst>
              </a:tr>
              <a:tr h="6071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err="1"/>
                        <a:t>Litoxetine</a:t>
                      </a:r>
                      <a:r>
                        <a:rPr lang="fr-FR" dirty="0"/>
                        <a:t> 10 mg BID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0.92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998083"/>
                  </a:ext>
                </a:extLst>
              </a:tr>
              <a:tr h="1127628">
                <a:tc>
                  <a:txBody>
                    <a:bodyPr/>
                    <a:lstStyle/>
                    <a:p>
                      <a:r>
                        <a:rPr lang="fr-FR" dirty="0"/>
                        <a:t>Placebo BID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0.49 </a:t>
                      </a:r>
                    </a:p>
                    <a:p>
                      <a:pPr algn="ctr"/>
                      <a:r>
                        <a:rPr lang="fr-FR" dirty="0"/>
                        <a:t>(= 51% </a:t>
                      </a:r>
                      <a:r>
                        <a:rPr lang="fr-FR" dirty="0" err="1"/>
                        <a:t>reduction</a:t>
                      </a:r>
                      <a:r>
                        <a:rPr lang="fr-FR" dirty="0"/>
                        <a:t> vs </a:t>
                      </a:r>
                      <a:r>
                        <a:rPr lang="fr-FR" dirty="0" err="1"/>
                        <a:t>baseline</a:t>
                      </a:r>
                      <a:r>
                        <a:rPr lang="fr-FR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0.46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(= 54 % </a:t>
                      </a:r>
                      <a:r>
                        <a:rPr lang="fr-FR" dirty="0" err="1"/>
                        <a:t>reduction</a:t>
                      </a:r>
                      <a:r>
                        <a:rPr lang="fr-FR" dirty="0"/>
                        <a:t> vs </a:t>
                      </a:r>
                      <a:r>
                        <a:rPr lang="fr-FR" dirty="0" err="1"/>
                        <a:t>baseline</a:t>
                      </a:r>
                      <a:r>
                        <a:rPr lang="fr-FR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 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0460392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D88146-091C-8A40-87E3-1B6635CD7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6A44BC-7947-5941-A361-E869AC0CFE4A}"/>
              </a:ext>
            </a:extLst>
          </p:cNvPr>
          <p:cNvSpPr txBox="1"/>
          <p:nvPr/>
        </p:nvSpPr>
        <p:spPr>
          <a:xfrm>
            <a:off x="9880255" y="6080165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a) p=0.045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8438CB-FA2E-6042-820D-6DD3109B6B7F}"/>
              </a:ext>
            </a:extLst>
          </p:cNvPr>
          <p:cNvSpPr txBox="1"/>
          <p:nvPr/>
        </p:nvSpPr>
        <p:spPr>
          <a:xfrm>
            <a:off x="166255" y="6080165"/>
            <a:ext cx="48341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* </a:t>
            </a:r>
            <a:r>
              <a:rPr lang="fr-FR" sz="1400" dirty="0" err="1"/>
              <a:t>Severe</a:t>
            </a:r>
            <a:r>
              <a:rPr lang="fr-FR" sz="1400" dirty="0"/>
              <a:t> population </a:t>
            </a:r>
            <a:r>
              <a:rPr lang="fr-FR" sz="1400" dirty="0" err="1"/>
              <a:t>is</a:t>
            </a:r>
            <a:r>
              <a:rPr lang="fr-FR" sz="1400" dirty="0"/>
              <a:t> </a:t>
            </a:r>
            <a:r>
              <a:rPr lang="fr-FR" sz="1400" dirty="0" err="1"/>
              <a:t>defined</a:t>
            </a:r>
            <a:r>
              <a:rPr lang="fr-FR" sz="1400" dirty="0"/>
              <a:t> as </a:t>
            </a:r>
            <a:r>
              <a:rPr lang="fr-FR" sz="1400" dirty="0" err="1"/>
              <a:t>subjects</a:t>
            </a:r>
            <a:r>
              <a:rPr lang="fr-FR" sz="1400" dirty="0"/>
              <a:t> </a:t>
            </a:r>
            <a:r>
              <a:rPr lang="fr-FR" sz="1400" dirty="0" err="1"/>
              <a:t>with</a:t>
            </a:r>
            <a:r>
              <a:rPr lang="fr-FR" sz="1400" dirty="0"/>
              <a:t> 38 </a:t>
            </a:r>
            <a:r>
              <a:rPr lang="fr-FR" sz="1400" dirty="0" err="1"/>
              <a:t>events</a:t>
            </a:r>
            <a:r>
              <a:rPr lang="fr-FR" sz="1400" dirty="0"/>
              <a:t>/</a:t>
            </a:r>
            <a:r>
              <a:rPr lang="fr-FR" sz="1400" dirty="0" err="1"/>
              <a:t>week</a:t>
            </a:r>
            <a:r>
              <a:rPr lang="fr-FR" sz="1400" dirty="0"/>
              <a:t>, </a:t>
            </a:r>
          </a:p>
          <a:p>
            <a:r>
              <a:rPr lang="fr-FR" sz="1400" dirty="0" err="1"/>
              <a:t>above</a:t>
            </a:r>
            <a:r>
              <a:rPr lang="fr-FR" sz="1400" dirty="0"/>
              <a:t> the </a:t>
            </a:r>
            <a:r>
              <a:rPr lang="fr-FR" sz="1400" dirty="0" err="1"/>
              <a:t>median</a:t>
            </a:r>
            <a:r>
              <a:rPr lang="fr-FR" sz="1400" dirty="0"/>
              <a:t> for the </a:t>
            </a:r>
            <a:r>
              <a:rPr lang="fr-FR" sz="1400" dirty="0" err="1"/>
              <a:t>overall</a:t>
            </a:r>
            <a:r>
              <a:rPr lang="fr-FR" sz="1400" dirty="0"/>
              <a:t> </a:t>
            </a:r>
            <a:r>
              <a:rPr lang="fr-FR" sz="1400" dirty="0" err="1"/>
              <a:t>study</a:t>
            </a:r>
            <a:r>
              <a:rPr lang="fr-FR" sz="1400" dirty="0"/>
              <a:t> population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B2E074E-B589-514E-A774-346476E5A55E}"/>
              </a:ext>
            </a:extLst>
          </p:cNvPr>
          <p:cNvSpPr/>
          <p:nvPr/>
        </p:nvSpPr>
        <p:spPr>
          <a:xfrm>
            <a:off x="4476476" y="1957451"/>
            <a:ext cx="2007451" cy="40378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FB760A-5F10-1646-84A3-DC5D48E9FD6E}"/>
              </a:ext>
            </a:extLst>
          </p:cNvPr>
          <p:cNvSpPr/>
          <p:nvPr/>
        </p:nvSpPr>
        <p:spPr>
          <a:xfrm>
            <a:off x="9157474" y="1957451"/>
            <a:ext cx="2729725" cy="40378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263434"/>
      </p:ext>
    </p:extLst>
  </p:cSld>
  <p:clrMapOvr>
    <a:masterClrMapping/>
  </p:clrMapOvr>
</p:sld>
</file>

<file path=ppt/theme/theme1.xml><?xml version="1.0" encoding="utf-8"?>
<a:theme xmlns:a="http://schemas.openxmlformats.org/drawingml/2006/main" name="Expédition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xpédition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xpédition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{41BC8912-931C-FE4E-B5DE-6312A4B0262B}tf10001120</Template>
  <TotalTime>6005</TotalTime>
  <Words>152</Words>
  <Application>Microsoft Macintosh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Gill Sans MT</vt:lpstr>
      <vt:lpstr>Expédition</vt:lpstr>
      <vt:lpstr>Litoxetine reduces incontinence more than placebo by 23% overall, and BY 45% in the severe population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Ixaltis Board meeting   WIP</dc:title>
  <dc:creator>Elisabeth Svanberg</dc:creator>
  <cp:lastModifiedBy>Elisabeth Svanberg</cp:lastModifiedBy>
  <cp:revision>97</cp:revision>
  <cp:lastPrinted>2019-01-07T16:34:19Z</cp:lastPrinted>
  <dcterms:created xsi:type="dcterms:W3CDTF">2018-12-15T16:56:34Z</dcterms:created>
  <dcterms:modified xsi:type="dcterms:W3CDTF">2019-05-15T12:51:06Z</dcterms:modified>
</cp:coreProperties>
</file>