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7" r:id="rId2"/>
    <p:sldId id="260" r:id="rId3"/>
    <p:sldId id="261" r:id="rId4"/>
    <p:sldId id="263" r:id="rId5"/>
    <p:sldId id="262" r:id="rId6"/>
    <p:sldId id="264" r:id="rId7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870" autoAdjust="0"/>
  </p:normalViewPr>
  <p:slideViewPr>
    <p:cSldViewPr snapToGrid="0" snapToObjects="1">
      <p:cViewPr>
        <p:scale>
          <a:sx n="70" d="100"/>
          <a:sy n="70" d="100"/>
        </p:scale>
        <p:origin x="-1020" y="-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380CD2-A6E5-C84E-9047-2FDC3589E78D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0BFC32-A395-0A47-AC63-E48746E582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275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9F00-8F02-8B4B-8EF2-DD895485F444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0366-6971-E94F-B8B2-123580AC6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655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9F00-8F02-8B4B-8EF2-DD895485F444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0366-6971-E94F-B8B2-123580AC6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157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9F00-8F02-8B4B-8EF2-DD895485F444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0366-6971-E94F-B8B2-123580AC6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740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9F00-8F02-8B4B-8EF2-DD895485F444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0366-6971-E94F-B8B2-123580AC6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762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9F00-8F02-8B4B-8EF2-DD895485F444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0366-6971-E94F-B8B2-123580AC6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223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9F00-8F02-8B4B-8EF2-DD895485F444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0366-6971-E94F-B8B2-123580AC6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86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9F00-8F02-8B4B-8EF2-DD895485F444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0366-6971-E94F-B8B2-123580AC6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262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9F00-8F02-8B4B-8EF2-DD895485F444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0366-6971-E94F-B8B2-123580AC6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523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9F00-8F02-8B4B-8EF2-DD895485F444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0366-6971-E94F-B8B2-123580AC6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214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9F00-8F02-8B4B-8EF2-DD895485F444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0366-6971-E94F-B8B2-123580AC6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648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9F00-8F02-8B4B-8EF2-DD895485F444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50366-6971-E94F-B8B2-123580AC6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665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C9F00-8F02-8B4B-8EF2-DD895485F444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50366-6971-E94F-B8B2-123580AC6C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964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451056" y="631523"/>
            <a:ext cx="1611313" cy="6762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solidFill>
                  <a:srgbClr val="000000"/>
                </a:solidFill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6881" y="2264294"/>
            <a:ext cx="2847975" cy="4524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ÇlÇr ñæí©" charset="0"/>
              </a:rPr>
              <a:t>Allocated to placebo (n=20)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489393" y="2264295"/>
            <a:ext cx="2843212" cy="4524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ÇlÇr ñæí©" charset="0"/>
              </a:rPr>
              <a:t>Allocated to KGF (n=19)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76881" y="4021264"/>
            <a:ext cx="2847975" cy="742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ÇlÇr ñæí©" charset="0"/>
              </a:rPr>
              <a:t>Proceeded to LPS inhalation and bronchoalveolar lavage (n=20)</a:t>
            </a: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489393" y="3364813"/>
            <a:ext cx="3024188" cy="281135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ÇlÇr ñæí©" charset="0"/>
              </a:rPr>
              <a:t>Proceeded to LPS inhalation and bronchoalveolar lavage (n=16</a:t>
            </a:r>
            <a:r>
              <a:rPr kumimoji="0" lang="en-C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ÇlÇr ñæí©" charset="0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ÇlÇr ñæí©" charset="0"/>
              </a:rPr>
              <a:t>Did not proceed to LPS inhalation and lavage (n=3</a:t>
            </a:r>
            <a:r>
              <a:rPr kumimoji="0" lang="en-C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ÇlÇr ñæí©" charset="0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ÇlÇr ñæí©" charset="0"/>
            </a:endParaRPr>
          </a:p>
          <a:p>
            <a:pPr lvl="1" defTabSz="914400" fontAlgn="base">
              <a:spcBef>
                <a:spcPct val="0"/>
              </a:spcBef>
              <a:spcAft>
                <a:spcPts val="1000"/>
              </a:spcAft>
            </a:pPr>
            <a:r>
              <a:rPr kumimoji="0" lang="en-CA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Calibri" charset="0"/>
              </a:rPr>
              <a:t>-</a:t>
            </a:r>
            <a:r>
              <a:rPr kumimoji="0" lang="en-CA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ÇlÇr ñæí©" charset="0"/>
              </a:rPr>
              <a:t>abnormal baseline LFTS (n=1)</a:t>
            </a:r>
          </a:p>
          <a:p>
            <a:pPr lvl="1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en-CA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Calibri" charset="0"/>
              </a:rPr>
              <a:t>-</a:t>
            </a:r>
            <a:r>
              <a:rPr kumimoji="0" lang="en-CA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ÇlÇr ñæí©" charset="0"/>
              </a:rPr>
              <a:t>upper respiratory tract – </a:t>
            </a:r>
            <a:r>
              <a:rPr kumimoji="0" lang="en-C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ÇlÇr ñæí©" charset="0"/>
              </a:rPr>
              <a:t>LPS inhalation and bronchoscopy </a:t>
            </a:r>
            <a:r>
              <a:rPr kumimoji="0" lang="en-CA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ÇlÇr ñæí©" charset="0"/>
              </a:rPr>
              <a:t>contraindicated (n=1</a:t>
            </a:r>
            <a:r>
              <a:rPr kumimoji="0" lang="en-C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ÇlÇr ñæí©" charset="0"/>
              </a:rPr>
              <a:t>)</a:t>
            </a:r>
          </a:p>
          <a:p>
            <a:pPr lvl="1" defTabSz="914400" fontAlgn="base">
              <a:spcBef>
                <a:spcPct val="0"/>
              </a:spcBef>
              <a:spcAft>
                <a:spcPct val="0"/>
              </a:spcAft>
            </a:pPr>
            <a:endParaRPr kumimoji="0" lang="en-CA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ÇlÇr ñæí©" charset="0"/>
            </a:endParaRPr>
          </a:p>
          <a:p>
            <a:pPr lvl="1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en-CA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Calibri" charset="0"/>
              </a:rPr>
              <a:t>-</a:t>
            </a:r>
            <a:r>
              <a:rPr kumimoji="0" lang="en-CA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ÇlÇr ñæí©" charset="0"/>
              </a:rPr>
              <a:t>facial itch and tongue swelling: withdrew from study (n=1)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489393" y="6800669"/>
            <a:ext cx="3024188" cy="3952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ÇlÇr ñæí©" charset="0"/>
              </a:rPr>
              <a:t>Analysed  (n= 16)</a:t>
            </a:r>
            <a:br>
              <a:rPr kumimoji="0" lang="en-CA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ÇlÇr ñæí©" charset="0"/>
              </a:rPr>
            </a:b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00887" y="6795103"/>
            <a:ext cx="2843213" cy="3952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ÇlÇr ñæí©" charset="0"/>
              </a:rPr>
              <a:t>Analysed  (n= 20)</a:t>
            </a:r>
            <a:br>
              <a:rPr kumimoji="0" lang="en-CA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ÇlÇr ñæí©" charset="0"/>
              </a:rPr>
            </a:b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1056" y="708483"/>
            <a:ext cx="16113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Arial"/>
                <a:cs typeface="Arial"/>
              </a:rPr>
              <a:t>Randomized</a:t>
            </a:r>
          </a:p>
          <a:p>
            <a:pPr algn="ctr"/>
            <a:r>
              <a:rPr lang="en-US" sz="1400" dirty="0" smtClean="0">
                <a:latin typeface="Arial"/>
                <a:cs typeface="Arial"/>
              </a:rPr>
              <a:t>(n=39)</a:t>
            </a:r>
            <a:endParaRPr lang="en-US" sz="1400" dirty="0">
              <a:latin typeface="Arial"/>
              <a:cs typeface="Arial"/>
            </a:endParaRPr>
          </a:p>
        </p:txBody>
      </p:sp>
      <p:cxnSp>
        <p:nvCxnSpPr>
          <p:cNvPr id="10" name="AutoShape 8"/>
          <p:cNvCxnSpPr>
            <a:cxnSpLocks noChangeShapeType="1"/>
          </p:cNvCxnSpPr>
          <p:nvPr/>
        </p:nvCxnSpPr>
        <p:spPr bwMode="auto">
          <a:xfrm>
            <a:off x="2506717" y="1743070"/>
            <a:ext cx="2332038" cy="400050"/>
          </a:xfrm>
          <a:prstGeom prst="bentConnector2">
            <a:avLst/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CCCCCC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11" name="AutoShape 9"/>
          <p:cNvCxnSpPr>
            <a:cxnSpLocks noChangeShapeType="1"/>
          </p:cNvCxnSpPr>
          <p:nvPr/>
        </p:nvCxnSpPr>
        <p:spPr bwMode="auto">
          <a:xfrm rot="10800000" flipV="1">
            <a:off x="1678253" y="1743070"/>
            <a:ext cx="2332037" cy="400050"/>
          </a:xfrm>
          <a:prstGeom prst="bentConnector2">
            <a:avLst/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CCCCCC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12" name="AutoShape 10"/>
          <p:cNvCxnSpPr>
            <a:cxnSpLocks noChangeShapeType="1"/>
          </p:cNvCxnSpPr>
          <p:nvPr/>
        </p:nvCxnSpPr>
        <p:spPr bwMode="auto">
          <a:xfrm>
            <a:off x="3257233" y="1365518"/>
            <a:ext cx="0" cy="3619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CCCCCC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13" name="AutoShape 11"/>
          <p:cNvCxnSpPr>
            <a:cxnSpLocks noChangeShapeType="1"/>
          </p:cNvCxnSpPr>
          <p:nvPr/>
        </p:nvCxnSpPr>
        <p:spPr bwMode="auto">
          <a:xfrm>
            <a:off x="1673166" y="3002863"/>
            <a:ext cx="0" cy="88369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CCCCCC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14" name="AutoShape 12"/>
          <p:cNvCxnSpPr>
            <a:cxnSpLocks noChangeShapeType="1"/>
          </p:cNvCxnSpPr>
          <p:nvPr/>
        </p:nvCxnSpPr>
        <p:spPr bwMode="auto">
          <a:xfrm>
            <a:off x="4848400" y="2869900"/>
            <a:ext cx="0" cy="3619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CCCCCC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15" name="AutoShape 13"/>
          <p:cNvCxnSpPr>
            <a:cxnSpLocks noChangeShapeType="1"/>
          </p:cNvCxnSpPr>
          <p:nvPr/>
        </p:nvCxnSpPr>
        <p:spPr bwMode="auto">
          <a:xfrm>
            <a:off x="4848400" y="6313860"/>
            <a:ext cx="0" cy="3619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CCCCCC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16" name="AutoShape 11"/>
          <p:cNvCxnSpPr>
            <a:cxnSpLocks noChangeShapeType="1"/>
          </p:cNvCxnSpPr>
          <p:nvPr/>
        </p:nvCxnSpPr>
        <p:spPr bwMode="auto">
          <a:xfrm>
            <a:off x="1671614" y="4963823"/>
            <a:ext cx="1552" cy="17119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CCCCCC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18" name="TextBox 17"/>
          <p:cNvSpPr txBox="1"/>
          <p:nvPr/>
        </p:nvSpPr>
        <p:spPr>
          <a:xfrm>
            <a:off x="5873750" y="63500"/>
            <a:ext cx="106362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Figure 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49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7886" y="4379581"/>
            <a:ext cx="3889829" cy="28213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3114" y="2272899"/>
            <a:ext cx="3820887" cy="25875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51500" y="206375"/>
            <a:ext cx="10636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Figure 2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7875" y="190356"/>
            <a:ext cx="5556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A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7875" y="2318986"/>
            <a:ext cx="5810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B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7875" y="4725296"/>
            <a:ext cx="5810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C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22965" y="6784093"/>
            <a:ext cx="492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/>
                <a:cs typeface="Arial"/>
              </a:rPr>
              <a:t>*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00339" y="761982"/>
            <a:ext cx="984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/>
                <a:cs typeface="Arial"/>
              </a:rPr>
              <a:t>BAL SP-D</a:t>
            </a:r>
          </a:p>
          <a:p>
            <a:pPr algn="ctr"/>
            <a:r>
              <a:rPr lang="en-US" sz="1200" dirty="0" smtClean="0">
                <a:latin typeface="Arial"/>
                <a:cs typeface="Arial"/>
              </a:rPr>
              <a:t>(</a:t>
            </a:r>
            <a:r>
              <a:rPr lang="en-US" sz="1200" dirty="0" err="1">
                <a:latin typeface="Arial"/>
                <a:cs typeface="Arial"/>
              </a:rPr>
              <a:t>n</a:t>
            </a:r>
            <a:r>
              <a:rPr lang="en-US" sz="1200" dirty="0" err="1" smtClean="0">
                <a:latin typeface="Arial"/>
                <a:cs typeface="Arial"/>
              </a:rPr>
              <a:t>g</a:t>
            </a:r>
            <a:r>
              <a:rPr lang="en-US" sz="1200" dirty="0" smtClean="0">
                <a:latin typeface="Arial"/>
                <a:cs typeface="Arial"/>
              </a:rPr>
              <a:t>/ml)</a:t>
            </a:r>
            <a:endParaRPr lang="en-US" sz="1200" dirty="0">
              <a:latin typeface="Arial"/>
              <a:cs typeface="Arial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3395" y="6901454"/>
            <a:ext cx="3094917" cy="2766186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1823100" y="12332"/>
            <a:ext cx="3241711" cy="2766186"/>
            <a:chOff x="1724959" y="1034701"/>
            <a:chExt cx="3365500" cy="290830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24959" y="1034701"/>
              <a:ext cx="3365500" cy="29083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4032250" y="1150124"/>
              <a:ext cx="4921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latin typeface="Arial"/>
                  <a:cs typeface="Arial"/>
                </a:rPr>
                <a:t>*</a:t>
              </a:r>
              <a:endParaRPr lang="en-US" b="1" dirty="0">
                <a:latin typeface="Arial"/>
                <a:cs typeface="Arial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014107" y="7030558"/>
            <a:ext cx="492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/>
                <a:cs typeface="Arial"/>
              </a:rPr>
              <a:t>*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7766" y="2912122"/>
            <a:ext cx="1258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/>
                <a:cs typeface="Arial"/>
              </a:rPr>
              <a:t>BAL protein</a:t>
            </a:r>
          </a:p>
          <a:p>
            <a:pPr algn="ctr"/>
            <a:r>
              <a:rPr lang="en-US" sz="1200" dirty="0" smtClean="0">
                <a:latin typeface="Arial"/>
                <a:cs typeface="Arial"/>
              </a:rPr>
              <a:t>(</a:t>
            </a:r>
            <a:r>
              <a:rPr lang="en-US" sz="1200" dirty="0">
                <a:latin typeface="Symbol" charset="2"/>
                <a:cs typeface="Symbol" charset="2"/>
              </a:rPr>
              <a:t>m</a:t>
            </a:r>
            <a:r>
              <a:rPr lang="en-US" sz="1200" dirty="0" smtClean="0">
                <a:latin typeface="Arial"/>
                <a:cs typeface="Arial"/>
              </a:rPr>
              <a:t>g/ml)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9713" y="5260659"/>
            <a:ext cx="864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/>
                <a:cs typeface="Arial"/>
              </a:rPr>
              <a:t>BAL </a:t>
            </a:r>
            <a:r>
              <a:rPr lang="en-US" sz="1200" dirty="0" err="1" smtClean="0">
                <a:latin typeface="Arial"/>
                <a:cs typeface="Arial"/>
              </a:rPr>
              <a:t>IgG</a:t>
            </a:r>
            <a:r>
              <a:rPr lang="en-US" sz="1200" dirty="0" smtClean="0">
                <a:latin typeface="Arial"/>
                <a:cs typeface="Arial"/>
              </a:rPr>
              <a:t>/total protein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91053" y="7596702"/>
            <a:ext cx="1127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/>
                <a:cs typeface="Arial"/>
              </a:rPr>
              <a:t>BAL GM-CSF (</a:t>
            </a:r>
            <a:r>
              <a:rPr lang="en-US" sz="1200" dirty="0" err="1" smtClean="0">
                <a:latin typeface="Arial"/>
                <a:cs typeface="Arial"/>
              </a:rPr>
              <a:t>pg</a:t>
            </a:r>
            <a:r>
              <a:rPr lang="en-US" sz="1200" dirty="0" smtClean="0">
                <a:latin typeface="Arial"/>
                <a:cs typeface="Arial"/>
              </a:rPr>
              <a:t>/ml)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3337" y="6994272"/>
            <a:ext cx="5057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D</a:t>
            </a:r>
            <a:endParaRPr lang="en-US" sz="12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3003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237" y="-45017"/>
            <a:ext cx="2908356" cy="28393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4906" y="2152864"/>
            <a:ext cx="2942843" cy="283938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30875" y="0"/>
            <a:ext cx="10001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Figure 3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3125" y="276999"/>
            <a:ext cx="434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A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73125" y="2428111"/>
            <a:ext cx="434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B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3125" y="4514192"/>
            <a:ext cx="714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C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73125" y="6651856"/>
            <a:ext cx="4729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D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7612" y="137299"/>
            <a:ext cx="423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  </a:t>
            </a:r>
            <a:r>
              <a:rPr lang="en-US" b="1" dirty="0" smtClean="0">
                <a:latin typeface="Arial"/>
                <a:cs typeface="Arial"/>
              </a:rPr>
              <a:t>*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88299" y="2262974"/>
            <a:ext cx="624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/>
                <a:cs typeface="Arial"/>
              </a:rPr>
              <a:t>*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16376" y="328424"/>
            <a:ext cx="888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/>
                <a:cs typeface="Arial"/>
              </a:rPr>
              <a:t>MMP-9 (</a:t>
            </a:r>
            <a:r>
              <a:rPr lang="en-US" sz="1200" dirty="0" err="1" smtClean="0">
                <a:latin typeface="Arial"/>
                <a:cs typeface="Arial"/>
              </a:rPr>
              <a:t>ng</a:t>
            </a:r>
            <a:r>
              <a:rPr lang="en-US" sz="1200" dirty="0" smtClean="0">
                <a:latin typeface="Arial"/>
                <a:cs typeface="Arial"/>
              </a:rPr>
              <a:t>/ml)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16376" y="2543325"/>
            <a:ext cx="888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/>
                <a:cs typeface="Arial"/>
              </a:rPr>
              <a:t>MMP-2 (</a:t>
            </a:r>
            <a:r>
              <a:rPr lang="en-US" sz="1200" dirty="0" err="1" smtClean="0">
                <a:latin typeface="Arial"/>
                <a:cs typeface="Arial"/>
              </a:rPr>
              <a:t>ng</a:t>
            </a:r>
            <a:r>
              <a:rPr lang="en-US" sz="1200" dirty="0" smtClean="0">
                <a:latin typeface="Arial"/>
                <a:cs typeface="Arial"/>
              </a:rPr>
              <a:t>/ml)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44021" y="5176264"/>
            <a:ext cx="952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TIMP-1 (</a:t>
            </a:r>
            <a:r>
              <a:rPr lang="en-US" sz="1200" dirty="0" err="1" smtClean="0">
                <a:latin typeface="Arial"/>
                <a:cs typeface="Arial"/>
              </a:rPr>
              <a:t>ng</a:t>
            </a:r>
            <a:r>
              <a:rPr lang="en-US" sz="1200" dirty="0" smtClean="0">
                <a:latin typeface="Arial"/>
                <a:cs typeface="Arial"/>
              </a:rPr>
              <a:t>/ml)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44021" y="7293911"/>
            <a:ext cx="761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TIMP-2 (</a:t>
            </a:r>
            <a:r>
              <a:rPr lang="en-US" sz="1200" dirty="0" err="1" smtClean="0">
                <a:latin typeface="Arial"/>
                <a:cs typeface="Arial"/>
              </a:rPr>
              <a:t>ng</a:t>
            </a:r>
            <a:r>
              <a:rPr lang="en-US" sz="1200" dirty="0" smtClean="0">
                <a:latin typeface="Arial"/>
                <a:cs typeface="Arial"/>
              </a:rPr>
              <a:t>/ml)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8814" y="6791301"/>
            <a:ext cx="564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/>
                <a:cs typeface="Arial"/>
              </a:rPr>
              <a:t>*</a:t>
            </a:r>
            <a:endParaRPr lang="en-US" b="1" dirty="0">
              <a:latin typeface="Arial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1996" y="4516117"/>
            <a:ext cx="2839384" cy="263246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9314" y="6695585"/>
            <a:ext cx="3011816" cy="306929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081912" y="4731501"/>
            <a:ext cx="624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/>
                <a:cs typeface="Arial"/>
              </a:rPr>
              <a:t>*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00482" y="6892569"/>
            <a:ext cx="1039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*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15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8544" y="1377030"/>
            <a:ext cx="3251200" cy="3111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1" y="4373010"/>
            <a:ext cx="4216400" cy="2768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83251" y="0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Figure 4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68375" y="1428750"/>
            <a:ext cx="5397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A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68375" y="4508500"/>
            <a:ext cx="5397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B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74750" y="2159000"/>
            <a:ext cx="9207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/>
                <a:cs typeface="Arial"/>
              </a:rPr>
              <a:t>OD</a:t>
            </a:r>
            <a:r>
              <a:rPr lang="en-US" sz="1200" baseline="-25000" dirty="0" smtClean="0">
                <a:latin typeface="Arial"/>
                <a:cs typeface="Arial"/>
              </a:rPr>
              <a:t>490</a:t>
            </a:r>
            <a:endParaRPr lang="en-US" sz="1200" baseline="-25000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59250" y="1603375"/>
            <a:ext cx="460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/>
                <a:cs typeface="Arial"/>
              </a:rPr>
              <a:t>*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16500" y="5257800"/>
            <a:ext cx="31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*</a:t>
            </a:r>
            <a:endParaRPr lang="en-US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9685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901700"/>
            <a:ext cx="3289300" cy="2743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30335" y="111125"/>
            <a:ext cx="12276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Figure 5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3250" y="1428750"/>
            <a:ext cx="1333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/>
                <a:cs typeface="Arial"/>
              </a:rPr>
              <a:t>Relative wound closure (%)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21125" y="889000"/>
            <a:ext cx="682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/>
                <a:cs typeface="Arial"/>
              </a:rPr>
              <a:t>*</a:t>
            </a:r>
            <a:endParaRPr lang="en-US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9125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683250" y="148175"/>
            <a:ext cx="10001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Figure 6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8125" y="425174"/>
            <a:ext cx="5408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A (</a:t>
            </a:r>
            <a:r>
              <a:rPr lang="en-US" sz="1200" dirty="0" err="1" smtClean="0">
                <a:latin typeface="Arial"/>
                <a:cs typeface="Arial"/>
              </a:rPr>
              <a:t>i</a:t>
            </a:r>
            <a:r>
              <a:rPr lang="en-US" sz="1200" dirty="0" smtClean="0">
                <a:latin typeface="Arial"/>
                <a:cs typeface="Arial"/>
              </a:rPr>
              <a:t>)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8125" y="2857499"/>
            <a:ext cx="5408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A (ii)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8125" y="6016625"/>
            <a:ext cx="5408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B</a:t>
            </a:r>
            <a:endParaRPr lang="en-US" sz="1200" dirty="0">
              <a:latin typeface="Arial"/>
              <a:cs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100" y="0"/>
            <a:ext cx="3213100" cy="2527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2594" y="2263958"/>
            <a:ext cx="408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latin typeface="Arial"/>
                <a:cs typeface="Arial"/>
              </a:rPr>
              <a:t>Palifermin</a:t>
            </a:r>
            <a:r>
              <a:rPr lang="en-US" sz="1200" dirty="0" smtClean="0">
                <a:latin typeface="Arial"/>
                <a:cs typeface="Arial"/>
              </a:rPr>
              <a:t> BAL                      -                              +</a:t>
            </a:r>
          </a:p>
          <a:p>
            <a:r>
              <a:rPr lang="en-US" sz="1200" dirty="0" smtClean="0">
                <a:latin typeface="Arial"/>
                <a:cs typeface="Arial"/>
              </a:rPr>
              <a:t>Placebo BAL                         +                              -</a:t>
            </a:r>
            <a:endParaRPr lang="en-US" sz="1200" dirty="0"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6100" y="2838450"/>
            <a:ext cx="3213100" cy="2514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6250" y="5921375"/>
            <a:ext cx="3289300" cy="2286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75614" y="5073833"/>
            <a:ext cx="42599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 smtClean="0">
                <a:latin typeface="Arial"/>
                <a:cs typeface="Arial"/>
              </a:rPr>
              <a:t>Palifermin</a:t>
            </a:r>
            <a:r>
              <a:rPr lang="en-US" sz="1200" dirty="0" smtClean="0">
                <a:latin typeface="Arial"/>
                <a:cs typeface="Arial"/>
              </a:rPr>
              <a:t> BAL                        +                            +</a:t>
            </a:r>
          </a:p>
          <a:p>
            <a:r>
              <a:rPr lang="en-US" sz="1200" dirty="0" err="1" smtClean="0">
                <a:latin typeface="Arial"/>
                <a:cs typeface="Arial"/>
              </a:rPr>
              <a:t>Isotype</a:t>
            </a:r>
            <a:r>
              <a:rPr lang="en-US" sz="1200" dirty="0" smtClean="0">
                <a:latin typeface="Arial"/>
                <a:cs typeface="Arial"/>
              </a:rPr>
              <a:t> control                        +                             -</a:t>
            </a:r>
          </a:p>
          <a:p>
            <a:r>
              <a:rPr lang="en-US" sz="1200" dirty="0" smtClean="0">
                <a:latin typeface="Arial"/>
                <a:cs typeface="Arial"/>
              </a:rPr>
              <a:t>Anti-GM-CSF-R                       -                             +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5615" y="8159249"/>
            <a:ext cx="44873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Placebo BAL                 +              -                -              -</a:t>
            </a:r>
          </a:p>
          <a:p>
            <a:r>
              <a:rPr lang="en-US" sz="1200" dirty="0" err="1" smtClean="0">
                <a:latin typeface="Arial"/>
                <a:cs typeface="Arial"/>
              </a:rPr>
              <a:t>Palifermin</a:t>
            </a:r>
            <a:r>
              <a:rPr lang="en-US" sz="1200" dirty="0" smtClean="0">
                <a:latin typeface="Arial"/>
                <a:cs typeface="Arial"/>
              </a:rPr>
              <a:t> BAL               -              +               +             +</a:t>
            </a:r>
          </a:p>
          <a:p>
            <a:r>
              <a:rPr lang="en-US" sz="1200" dirty="0" err="1" smtClean="0">
                <a:latin typeface="Arial"/>
                <a:cs typeface="Arial"/>
              </a:rPr>
              <a:t>Isotype</a:t>
            </a:r>
            <a:r>
              <a:rPr lang="en-US" sz="1200" dirty="0" smtClean="0">
                <a:latin typeface="Arial"/>
                <a:cs typeface="Arial"/>
              </a:rPr>
              <a:t>  control              -              -                +              -</a:t>
            </a:r>
          </a:p>
          <a:p>
            <a:r>
              <a:rPr lang="en-US" sz="1200" dirty="0" smtClean="0">
                <a:latin typeface="Arial"/>
                <a:cs typeface="Arial"/>
              </a:rPr>
              <a:t>Anti-GM-CSF-R </a:t>
            </a:r>
            <a:r>
              <a:rPr lang="en-US" sz="1200" dirty="0" err="1" smtClean="0">
                <a:latin typeface="Arial"/>
                <a:cs typeface="Arial"/>
              </a:rPr>
              <a:t>Ab</a:t>
            </a:r>
            <a:r>
              <a:rPr lang="en-US" sz="1200" dirty="0" smtClean="0">
                <a:latin typeface="Arial"/>
                <a:cs typeface="Arial"/>
              </a:rPr>
              <a:t>        -              -                -              +</a:t>
            </a:r>
            <a:endParaRPr 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3365500" y="3197998"/>
            <a:ext cx="412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/>
                <a:cs typeface="Arial"/>
              </a:rPr>
              <a:t>*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97250" y="84675"/>
            <a:ext cx="222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*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82875" y="6016625"/>
            <a:ext cx="349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*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84625" y="6016625"/>
            <a:ext cx="539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/>
                <a:cs typeface="Arial"/>
              </a:rPr>
              <a:t>**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3250" y="3286125"/>
            <a:ext cx="1355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/>
                <a:cs typeface="Arial"/>
              </a:rPr>
              <a:t>% phagocytic cells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45594" y="6400372"/>
            <a:ext cx="12827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Arial"/>
                <a:cs typeface="Arial"/>
              </a:rPr>
              <a:t>% phagocytic cells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09094" y="613628"/>
            <a:ext cx="11557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Arial"/>
                <a:cs typeface="Arial"/>
              </a:rPr>
              <a:t>% phagocytic cells</a:t>
            </a:r>
          </a:p>
        </p:txBody>
      </p:sp>
    </p:spTree>
    <p:extLst>
      <p:ext uri="{BB962C8B-B14F-4D97-AF65-F5344CB8AC3E}">
        <p14:creationId xmlns:p14="http://schemas.microsoft.com/office/powerpoint/2010/main" val="141634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8524</TotalTime>
  <Words>230</Words>
  <Application>Microsoft Office PowerPoint</Application>
  <PresentationFormat>On-screen Show (4:3)</PresentationFormat>
  <Paragraphs>73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Cecilia O'Kane</dc:creator>
  <cp:lastModifiedBy>Windows User</cp:lastModifiedBy>
  <cp:revision>56</cp:revision>
  <dcterms:created xsi:type="dcterms:W3CDTF">2013-08-22T10:28:46Z</dcterms:created>
  <dcterms:modified xsi:type="dcterms:W3CDTF">2014-04-01T12:53:15Z</dcterms:modified>
</cp:coreProperties>
</file>