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57" r:id="rId3"/>
    <p:sldId id="260" r:id="rId4"/>
    <p:sldId id="258" r:id="rId5"/>
    <p:sldId id="261" r:id="rId6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0" d="100"/>
          <a:sy n="60" d="100"/>
        </p:scale>
        <p:origin x="-1224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1DE13-4FA8-D242-A8F7-4F73C75E41C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3A43-8F5C-2F47-8EE7-14405643A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474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1DE13-4FA8-D242-A8F7-4F73C75E41C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3A43-8F5C-2F47-8EE7-14405643A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642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1DE13-4FA8-D242-A8F7-4F73C75E41C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3A43-8F5C-2F47-8EE7-14405643A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519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1DE13-4FA8-D242-A8F7-4F73C75E41C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3A43-8F5C-2F47-8EE7-14405643A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767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1DE13-4FA8-D242-A8F7-4F73C75E41C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3A43-8F5C-2F47-8EE7-14405643A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777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1DE13-4FA8-D242-A8F7-4F73C75E41C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3A43-8F5C-2F47-8EE7-14405643A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990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1DE13-4FA8-D242-A8F7-4F73C75E41C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3A43-8F5C-2F47-8EE7-14405643A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453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1DE13-4FA8-D242-A8F7-4F73C75E41C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3A43-8F5C-2F47-8EE7-14405643A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721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1DE13-4FA8-D242-A8F7-4F73C75E41C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3A43-8F5C-2F47-8EE7-14405643A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094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1DE13-4FA8-D242-A8F7-4F73C75E41C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3A43-8F5C-2F47-8EE7-14405643A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95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1DE13-4FA8-D242-A8F7-4F73C75E41C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43A43-8F5C-2F47-8EE7-14405643A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997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1DE13-4FA8-D242-A8F7-4F73C75E41C5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43A43-8F5C-2F47-8EE7-14405643A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011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4049" y="1098615"/>
            <a:ext cx="6456260" cy="3019720"/>
            <a:chOff x="524049" y="4832415"/>
            <a:chExt cx="6456260" cy="3019720"/>
          </a:xfrm>
        </p:grpSpPr>
        <p:sp>
          <p:nvSpPr>
            <p:cNvPr id="3" name="TextBox 2"/>
            <p:cNvSpPr txBox="1"/>
            <p:nvPr/>
          </p:nvSpPr>
          <p:spPr>
            <a:xfrm>
              <a:off x="2277603" y="7276897"/>
              <a:ext cx="43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Arial"/>
                  <a:cs typeface="Arial"/>
                </a:rPr>
                <a:t>FEV</a:t>
              </a:r>
              <a:r>
                <a:rPr lang="en-US" sz="1400" baseline="-25000" dirty="0" smtClean="0">
                  <a:latin typeface="Arial"/>
                  <a:cs typeface="Arial"/>
                </a:rPr>
                <a:t>1</a:t>
              </a:r>
              <a:r>
                <a:rPr lang="en-US" sz="1400" dirty="0" smtClean="0">
                  <a:latin typeface="Arial"/>
                  <a:cs typeface="Arial"/>
                </a:rPr>
                <a:t>         FEV</a:t>
              </a:r>
              <a:r>
                <a:rPr lang="en-US" sz="1400" baseline="-25000" dirty="0" smtClean="0">
                  <a:latin typeface="Arial"/>
                  <a:cs typeface="Arial"/>
                </a:rPr>
                <a:t>1</a:t>
              </a:r>
              <a:r>
                <a:rPr lang="en-US" sz="1400" dirty="0" smtClean="0">
                  <a:latin typeface="Arial"/>
                  <a:cs typeface="Arial"/>
                </a:rPr>
                <a:t>                                              FEV</a:t>
              </a:r>
              <a:r>
                <a:rPr lang="en-US" sz="1400" baseline="-25000" dirty="0" smtClean="0">
                  <a:latin typeface="Arial"/>
                  <a:cs typeface="Arial"/>
                </a:rPr>
                <a:t>1</a:t>
              </a:r>
              <a:endParaRPr lang="en-US" sz="1400" baseline="-25000" dirty="0">
                <a:latin typeface="Arial"/>
                <a:cs typeface="Arial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136509" y="7544358"/>
              <a:ext cx="46559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Arial"/>
                  <a:cs typeface="Arial"/>
                </a:rPr>
                <a:t> Plasma        BAL                                             Plasma                                        </a:t>
              </a:r>
              <a:endParaRPr lang="en-US" sz="1400" dirty="0">
                <a:latin typeface="Arial"/>
                <a:cs typeface="Arial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524049" y="4832415"/>
              <a:ext cx="6456260" cy="2406599"/>
              <a:chOff x="524049" y="4832415"/>
              <a:chExt cx="6456260" cy="2406599"/>
            </a:xfrm>
          </p:grpSpPr>
          <p:cxnSp>
            <p:nvCxnSpPr>
              <p:cNvPr id="6" name="Straight Connector 5"/>
              <p:cNvCxnSpPr/>
              <p:nvPr/>
            </p:nvCxnSpPr>
            <p:spPr>
              <a:xfrm>
                <a:off x="2559783" y="6490753"/>
                <a:ext cx="3547415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" name="Group 6"/>
              <p:cNvGrpSpPr/>
              <p:nvPr/>
            </p:nvGrpSpPr>
            <p:grpSpPr>
              <a:xfrm>
                <a:off x="1975261" y="4832415"/>
                <a:ext cx="5005048" cy="2406599"/>
                <a:chOff x="1975261" y="4832415"/>
                <a:chExt cx="5005048" cy="2406599"/>
              </a:xfrm>
            </p:grpSpPr>
            <p:sp>
              <p:nvSpPr>
                <p:cNvPr id="17" name="Up Arrow 16"/>
                <p:cNvSpPr/>
                <p:nvPr/>
              </p:nvSpPr>
              <p:spPr>
                <a:xfrm>
                  <a:off x="2559783" y="6611697"/>
                  <a:ext cx="45719" cy="604729"/>
                </a:xfrm>
                <a:prstGeom prst="upArrow">
                  <a:avLst/>
                </a:prstGeom>
                <a:solidFill>
                  <a:schemeClr val="tx1"/>
                </a:solidFill>
                <a:effectLst/>
              </p:spPr>
              <p:style>
                <a:lnRef idx="1">
                  <a:schemeClr val="dk1"/>
                </a:lnRef>
                <a:fillRef idx="3">
                  <a:schemeClr val="dk1"/>
                </a:fillRef>
                <a:effectRef idx="2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Up Arrow 17"/>
                <p:cNvSpPr/>
                <p:nvPr/>
              </p:nvSpPr>
              <p:spPr>
                <a:xfrm>
                  <a:off x="3357175" y="6622991"/>
                  <a:ext cx="45719" cy="604729"/>
                </a:xfrm>
                <a:prstGeom prst="upArrow">
                  <a:avLst/>
                </a:prstGeom>
                <a:solidFill>
                  <a:schemeClr val="tx1"/>
                </a:solidFill>
                <a:effectLst/>
              </p:spPr>
              <p:style>
                <a:lnRef idx="1">
                  <a:schemeClr val="dk1"/>
                </a:lnRef>
                <a:fillRef idx="3">
                  <a:schemeClr val="dk1"/>
                </a:fillRef>
                <a:effectRef idx="2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Up Arrow 18"/>
                <p:cNvSpPr/>
                <p:nvPr/>
              </p:nvSpPr>
              <p:spPr>
                <a:xfrm>
                  <a:off x="6029075" y="6634285"/>
                  <a:ext cx="45719" cy="604729"/>
                </a:xfrm>
                <a:prstGeom prst="upArrow">
                  <a:avLst/>
                </a:prstGeom>
                <a:solidFill>
                  <a:schemeClr val="tx1"/>
                </a:solidFill>
                <a:effectLst/>
              </p:spPr>
              <p:style>
                <a:lnRef idx="1">
                  <a:schemeClr val="dk1"/>
                </a:lnRef>
                <a:fillRef idx="3">
                  <a:schemeClr val="dk1"/>
                </a:fillRef>
                <a:effectRef idx="2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Up Arrow 19"/>
                <p:cNvSpPr/>
                <p:nvPr/>
              </p:nvSpPr>
              <p:spPr>
                <a:xfrm flipV="1">
                  <a:off x="2743647" y="5626374"/>
                  <a:ext cx="45719" cy="743421"/>
                </a:xfrm>
                <a:prstGeom prst="upArrow">
                  <a:avLst/>
                </a:prstGeom>
                <a:solidFill>
                  <a:schemeClr val="tx1"/>
                </a:solidFill>
                <a:ln>
                  <a:solidFill>
                    <a:srgbClr val="595959"/>
                  </a:solidFill>
                </a:ln>
                <a:effectLst/>
              </p:spPr>
              <p:style>
                <a:lnRef idx="1">
                  <a:schemeClr val="dk1"/>
                </a:lnRef>
                <a:fillRef idx="3">
                  <a:schemeClr val="dk1"/>
                </a:fillRef>
                <a:effectRef idx="2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1975261" y="4832415"/>
                  <a:ext cx="1612462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>
                      <a:latin typeface="Arial"/>
                      <a:cs typeface="Arial"/>
                    </a:rPr>
                    <a:t>t</a:t>
                  </a:r>
                  <a:r>
                    <a:rPr lang="en-US" sz="1400" dirty="0" smtClean="0">
                      <a:latin typeface="Arial"/>
                      <a:cs typeface="Arial"/>
                    </a:rPr>
                    <a:t>=0hrs</a:t>
                  </a:r>
                </a:p>
                <a:p>
                  <a:pPr algn="ctr"/>
                  <a:r>
                    <a:rPr lang="en-US" sz="1400" dirty="0" smtClean="0">
                      <a:latin typeface="Arial"/>
                      <a:cs typeface="Arial"/>
                    </a:rPr>
                    <a:t>LPS inhalation</a:t>
                  </a:r>
                </a:p>
                <a:p>
                  <a:pPr algn="ctr"/>
                  <a:r>
                    <a:rPr lang="en-US" sz="1400" dirty="0" smtClean="0">
                      <a:latin typeface="Arial"/>
                      <a:cs typeface="Arial"/>
                    </a:rPr>
                    <a:t>50</a:t>
                  </a:r>
                  <a:r>
                    <a:rPr lang="en-US" sz="1400" dirty="0" smtClean="0">
                      <a:latin typeface="Symbol" charset="2"/>
                      <a:cs typeface="Symbol" charset="2"/>
                    </a:rPr>
                    <a:t>m</a:t>
                  </a:r>
                  <a:r>
                    <a:rPr lang="en-US" sz="1400" dirty="0" smtClean="0">
                      <a:latin typeface="Arial"/>
                      <a:cs typeface="Arial"/>
                    </a:rPr>
                    <a:t>g</a:t>
                  </a:r>
                  <a:endParaRPr lang="en-US" sz="14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2983053" y="6067443"/>
                  <a:ext cx="86669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>
                      <a:latin typeface="Arial"/>
                      <a:cs typeface="Arial"/>
                    </a:rPr>
                    <a:t>t</a:t>
                  </a:r>
                  <a:r>
                    <a:rPr lang="en-US" sz="1400" dirty="0" smtClean="0">
                      <a:latin typeface="Arial"/>
                      <a:cs typeface="Arial"/>
                    </a:rPr>
                    <a:t>=6hr</a:t>
                  </a:r>
                  <a:endParaRPr lang="en-US" sz="14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5159890" y="6067443"/>
                  <a:ext cx="182041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>
                      <a:latin typeface="Arial"/>
                      <a:cs typeface="Arial"/>
                    </a:rPr>
                    <a:t>t</a:t>
                  </a:r>
                  <a:r>
                    <a:rPr lang="en-US" sz="1400" dirty="0" smtClean="0">
                      <a:latin typeface="Arial"/>
                      <a:cs typeface="Arial"/>
                    </a:rPr>
                    <a:t>=24hr</a:t>
                  </a:r>
                  <a:endParaRPr lang="en-US" sz="1400" dirty="0">
                    <a:latin typeface="Arial"/>
                    <a:cs typeface="Arial"/>
                  </a:endParaRPr>
                </a:p>
              </p:txBody>
            </p:sp>
          </p:grpSp>
          <p:grpSp>
            <p:nvGrpSpPr>
              <p:cNvPr id="8" name="Group 7"/>
              <p:cNvGrpSpPr/>
              <p:nvPr/>
            </p:nvGrpSpPr>
            <p:grpSpPr>
              <a:xfrm>
                <a:off x="524049" y="5059564"/>
                <a:ext cx="2259909" cy="1431192"/>
                <a:chOff x="524049" y="5059564"/>
                <a:chExt cx="2259909" cy="1431192"/>
              </a:xfrm>
            </p:grpSpPr>
            <p:sp>
              <p:nvSpPr>
                <p:cNvPr id="9" name="TextBox 8"/>
                <p:cNvSpPr txBox="1"/>
                <p:nvPr/>
              </p:nvSpPr>
              <p:spPr>
                <a:xfrm>
                  <a:off x="806230" y="5059564"/>
                  <a:ext cx="114887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Arial"/>
                      <a:cs typeface="Arial"/>
                    </a:rPr>
                    <a:t>Pre-LPS</a:t>
                  </a:r>
                  <a:endParaRPr lang="en-US" sz="1400" dirty="0">
                    <a:latin typeface="Arial"/>
                    <a:cs typeface="Arial"/>
                  </a:endParaRPr>
                </a:p>
              </p:txBody>
            </p:sp>
            <p:grpSp>
              <p:nvGrpSpPr>
                <p:cNvPr id="10" name="Group 9"/>
                <p:cNvGrpSpPr/>
                <p:nvPr/>
              </p:nvGrpSpPr>
              <p:grpSpPr>
                <a:xfrm>
                  <a:off x="524049" y="5465110"/>
                  <a:ext cx="2259909" cy="1025646"/>
                  <a:chOff x="524049" y="5465110"/>
                  <a:chExt cx="2259909" cy="1025646"/>
                </a:xfrm>
              </p:grpSpPr>
              <p:cxnSp>
                <p:nvCxnSpPr>
                  <p:cNvPr id="11" name="Straight Connector 10"/>
                  <p:cNvCxnSpPr/>
                  <p:nvPr/>
                </p:nvCxnSpPr>
                <p:spPr>
                  <a:xfrm flipV="1">
                    <a:off x="806230" y="6490753"/>
                    <a:ext cx="1350437" cy="3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" name="TextBox 11"/>
                  <p:cNvSpPr txBox="1"/>
                  <p:nvPr/>
                </p:nvSpPr>
                <p:spPr>
                  <a:xfrm>
                    <a:off x="524049" y="6067443"/>
                    <a:ext cx="2259909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>
                        <a:latin typeface="Arial"/>
                        <a:cs typeface="Arial"/>
                      </a:rPr>
                      <a:t>t</a:t>
                    </a:r>
                    <a:r>
                      <a:rPr lang="en-US" sz="1400" dirty="0" smtClean="0">
                        <a:latin typeface="Arial"/>
                        <a:cs typeface="Arial"/>
                      </a:rPr>
                      <a:t>=-48hr   -24hr    -1hr</a:t>
                    </a:r>
                    <a:endParaRPr lang="en-US" sz="1400" dirty="0"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3" name="TextBox 12"/>
                  <p:cNvSpPr txBox="1"/>
                  <p:nvPr/>
                </p:nvSpPr>
                <p:spPr>
                  <a:xfrm>
                    <a:off x="524049" y="5465110"/>
                    <a:ext cx="1632618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400" dirty="0" smtClean="0">
                        <a:latin typeface="Arial"/>
                        <a:cs typeface="Arial"/>
                      </a:rPr>
                      <a:t>KGF 60</a:t>
                    </a:r>
                    <a:r>
                      <a:rPr lang="en-US" sz="1400" dirty="0" smtClean="0">
                        <a:latin typeface="Symbol" charset="2"/>
                        <a:cs typeface="Symbol" charset="2"/>
                      </a:rPr>
                      <a:t>m</a:t>
                    </a:r>
                    <a:r>
                      <a:rPr lang="en-US" sz="1400" dirty="0" smtClean="0">
                        <a:latin typeface="Arial"/>
                        <a:cs typeface="Arial"/>
                      </a:rPr>
                      <a:t>g/kg/day or saline</a:t>
                    </a:r>
                    <a:endParaRPr lang="en-US" sz="1400" dirty="0">
                      <a:latin typeface="Arial"/>
                      <a:cs typeface="Arial"/>
                    </a:endParaRPr>
                  </a:p>
                </p:txBody>
              </p:sp>
              <p:cxnSp>
                <p:nvCxnSpPr>
                  <p:cNvPr id="14" name="Straight Connector 13"/>
                  <p:cNvCxnSpPr/>
                  <p:nvPr/>
                </p:nvCxnSpPr>
                <p:spPr>
                  <a:xfrm flipV="1">
                    <a:off x="813686" y="6369788"/>
                    <a:ext cx="0" cy="120965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/>
                  <p:nvPr/>
                </p:nvCxnSpPr>
                <p:spPr>
                  <a:xfrm flipV="1">
                    <a:off x="1503709" y="6369791"/>
                    <a:ext cx="0" cy="120965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/>
                  <p:nvPr/>
                </p:nvCxnSpPr>
                <p:spPr>
                  <a:xfrm flipV="1">
                    <a:off x="2147163" y="6369791"/>
                    <a:ext cx="0" cy="120965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4" name="TextBox 23"/>
          <p:cNvSpPr txBox="1"/>
          <p:nvPr/>
        </p:nvSpPr>
        <p:spPr>
          <a:xfrm>
            <a:off x="524049" y="6068558"/>
            <a:ext cx="30636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Figure E1</a:t>
            </a:r>
            <a:endParaRPr lang="en-US" sz="1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662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0" y="1375803"/>
            <a:ext cx="4737100" cy="254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09969" y="1551000"/>
            <a:ext cx="547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4899" y="4619896"/>
            <a:ext cx="5215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Figure E2</a:t>
            </a:r>
            <a:endParaRPr lang="en-US" sz="1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430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699" y="4212181"/>
            <a:ext cx="4406900" cy="254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8463" y="4269760"/>
            <a:ext cx="660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B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8463" y="7738588"/>
            <a:ext cx="18107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Figure E3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9865" y="4720136"/>
            <a:ext cx="406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4265" y="4405224"/>
            <a:ext cx="440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599" y="1075233"/>
            <a:ext cx="4483100" cy="2717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8463" y="1227667"/>
            <a:ext cx="251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A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18000" y="1075233"/>
            <a:ext cx="423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*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780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556" y="838200"/>
            <a:ext cx="4038600" cy="2489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4268" y="3152240"/>
            <a:ext cx="48517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Active MMP-9 (</a:t>
            </a:r>
            <a:r>
              <a:rPr lang="en-US" sz="1200" dirty="0" err="1" smtClean="0">
                <a:latin typeface="Arial"/>
                <a:cs typeface="Arial"/>
              </a:rPr>
              <a:t>ng</a:t>
            </a:r>
            <a:r>
              <a:rPr lang="en-US" sz="1200" dirty="0" smtClean="0">
                <a:latin typeface="Arial"/>
                <a:cs typeface="Arial"/>
              </a:rPr>
              <a:t>/ml)       -               1             10           100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84536" y="1188520"/>
            <a:ext cx="547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63220" y="969570"/>
            <a:ext cx="569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3540" y="4203886"/>
            <a:ext cx="5057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Figure E4</a:t>
            </a:r>
            <a:endParaRPr lang="en-US" sz="1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250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1706033"/>
            <a:ext cx="4584700" cy="2489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2167" y="5757333"/>
            <a:ext cx="2476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Figure E5</a:t>
            </a:r>
            <a:endParaRPr lang="en-US" sz="1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7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939</TotalTime>
  <Words>52</Words>
  <Application>Microsoft Office PowerPoint</Application>
  <PresentationFormat>On-screen Show 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Cecilia O'Kane</dc:creator>
  <cp:lastModifiedBy>Windows User</cp:lastModifiedBy>
  <cp:revision>18</cp:revision>
  <dcterms:created xsi:type="dcterms:W3CDTF">2012-08-27T20:03:28Z</dcterms:created>
  <dcterms:modified xsi:type="dcterms:W3CDTF">2014-04-01T12:53:42Z</dcterms:modified>
</cp:coreProperties>
</file>