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63" r:id="rId4"/>
    <p:sldId id="264" r:id="rId5"/>
    <p:sldId id="257" r:id="rId6"/>
    <p:sldId id="259" r:id="rId7"/>
    <p:sldId id="260" r:id="rId8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281"/>
  </p:normalViewPr>
  <p:slideViewPr>
    <p:cSldViewPr snapToGrid="0" snapToObjects="1">
      <p:cViewPr>
        <p:scale>
          <a:sx n="98" d="100"/>
          <a:sy n="98" d="100"/>
        </p:scale>
        <p:origin x="154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52746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64515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350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7095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0371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11630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44350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49925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35086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9146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3803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5252A-7381-164C-8191-00AD0E012F79}" type="datetimeFigureOut">
              <a:rPr lang="en-NL" smtClean="0"/>
              <a:t>18/02/2021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1A801-F259-8B44-B928-783479BF152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441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C19F4-5CB7-FD47-A266-E960CC2439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L" dirty="0"/>
              <a:t>Counter COVID study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DF33E0-7CA4-DF4B-A772-D43FA782D6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L" dirty="0"/>
              <a:t>Manuscript figures and tables</a:t>
            </a:r>
          </a:p>
        </p:txBody>
      </p:sp>
    </p:spTree>
    <p:extLst>
      <p:ext uri="{BB962C8B-B14F-4D97-AF65-F5344CB8AC3E}">
        <p14:creationId xmlns:p14="http://schemas.microsoft.com/office/powerpoint/2010/main" val="3224509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C4A7C-6C6F-9543-AA8D-E8DCCFF5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Table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9235DD-570A-7A4A-9A78-A4CE21FBF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503" y="1328442"/>
            <a:ext cx="6858000" cy="970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60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4762F-9D51-BE43-9AB4-471B54555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Table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FC5184-EB8B-EB4C-8545-C8D9666DCE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5066"/>
            <a:ext cx="6858000" cy="970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99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B20BB-6B03-F54A-B29E-0FAB71D4D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Table 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78F93D-E80B-F348-AAAD-0A0C81A46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94" y="1171687"/>
            <a:ext cx="6858000" cy="970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737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76F75-B3AF-C243-9B9D-57ADF34D5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Figure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67B036-6ED9-7241-AAAF-8B5F5665A1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5" t="11301"/>
          <a:stretch/>
        </p:blipFill>
        <p:spPr>
          <a:xfrm>
            <a:off x="0" y="2442107"/>
            <a:ext cx="6386512" cy="622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142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07C026BB-44D3-9D43-9EF4-429D04EF2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764" y="7288088"/>
            <a:ext cx="4020966" cy="25131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8D809F-DB97-5740-8364-1B7F374EC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183" y="78712"/>
            <a:ext cx="5915025" cy="1914702"/>
          </a:xfrm>
        </p:spPr>
        <p:txBody>
          <a:bodyPr/>
          <a:lstStyle/>
          <a:p>
            <a:r>
              <a:rPr lang="en-NL" dirty="0"/>
              <a:t>Figure 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5465A7-0031-0947-B8A7-FD253F20F69D}"/>
              </a:ext>
            </a:extLst>
          </p:cNvPr>
          <p:cNvSpPr txBox="1"/>
          <p:nvPr/>
        </p:nvSpPr>
        <p:spPr>
          <a:xfrm>
            <a:off x="1862449" y="733261"/>
            <a:ext cx="3490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1200" dirty="0"/>
              <a:t>A.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DA2ED3-FF5B-FB43-B2C1-BCD364AA994C}"/>
              </a:ext>
            </a:extLst>
          </p:cNvPr>
          <p:cNvSpPr txBox="1"/>
          <p:nvPr/>
        </p:nvSpPr>
        <p:spPr>
          <a:xfrm>
            <a:off x="1883146" y="3669349"/>
            <a:ext cx="3289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1100" dirty="0"/>
              <a:t>B.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4151F1-EB04-7349-9749-EC4508233521}"/>
              </a:ext>
            </a:extLst>
          </p:cNvPr>
          <p:cNvSpPr txBox="1"/>
          <p:nvPr/>
        </p:nvSpPr>
        <p:spPr>
          <a:xfrm>
            <a:off x="1913238" y="6845182"/>
            <a:ext cx="3273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1100" dirty="0"/>
              <a:t>C.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B5FDBB-315A-7E4A-827C-19D9BF4707A8}"/>
              </a:ext>
            </a:extLst>
          </p:cNvPr>
          <p:cNvSpPr txBox="1"/>
          <p:nvPr/>
        </p:nvSpPr>
        <p:spPr>
          <a:xfrm>
            <a:off x="2358540" y="765887"/>
            <a:ext cx="3512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L" sz="1100" b="1" dirty="0">
                <a:latin typeface="HELVETICA LIGHT" panose="020B0403020202020204" pitchFamily="34" charset="0"/>
              </a:rPr>
              <a:t>Primary endpoint: 48h oxygen liberation and alive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FC2F75-A098-3149-B0AC-5BF1C21B72A5}"/>
              </a:ext>
            </a:extLst>
          </p:cNvPr>
          <p:cNvSpPr txBox="1"/>
          <p:nvPr/>
        </p:nvSpPr>
        <p:spPr>
          <a:xfrm>
            <a:off x="3005311" y="3654418"/>
            <a:ext cx="22192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L" sz="1100" b="1" dirty="0">
                <a:latin typeface="HELVETICA LIGHT" panose="020B0403020202020204" pitchFamily="34" charset="0"/>
              </a:rPr>
              <a:t>Secondary endpoint: Mortality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FF5B48-23E7-F841-B06B-BA0B9E745AE7}"/>
              </a:ext>
            </a:extLst>
          </p:cNvPr>
          <p:cNvSpPr txBox="1"/>
          <p:nvPr/>
        </p:nvSpPr>
        <p:spPr>
          <a:xfrm>
            <a:off x="2224150" y="6876512"/>
            <a:ext cx="354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>
                <a:latin typeface="HELVETICA LIGHT" panose="020B0403020202020204" pitchFamily="34" charset="0"/>
              </a:rPr>
              <a:t>S</a:t>
            </a:r>
            <a:r>
              <a:rPr lang="en-NL" sz="1100" b="1" dirty="0">
                <a:latin typeface="HELVETICA LIGHT" panose="020B0403020202020204" pitchFamily="34" charset="0"/>
              </a:rPr>
              <a:t>econdary endpoint: </a:t>
            </a:r>
            <a:r>
              <a:rPr lang="en-GB" sz="1100" b="1" dirty="0">
                <a:latin typeface="HELVETICA LIGHT" panose="020B0403020202020204" pitchFamily="34" charset="0"/>
              </a:rPr>
              <a:t>Mechanical ventilation</a:t>
            </a:r>
            <a:endParaRPr lang="en-NL" sz="1100" b="1" dirty="0">
              <a:latin typeface="HELVETICA LIGHT" panose="020B0403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2C7DB0-3326-834F-875E-5EC59704C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449" y="1107405"/>
            <a:ext cx="4020967" cy="251310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0DFB331-0C15-A94A-916E-136BC88E9CF6}"/>
              </a:ext>
            </a:extLst>
          </p:cNvPr>
          <p:cNvSpPr txBox="1"/>
          <p:nvPr/>
        </p:nvSpPr>
        <p:spPr>
          <a:xfrm>
            <a:off x="3964080" y="2470062"/>
            <a:ext cx="195606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L" sz="800" dirty="0">
                <a:latin typeface="Helvetica Light" panose="020B0403020202020204" pitchFamily="34" charset="0"/>
              </a:rPr>
              <a:t>HR: 0.95, 95%CI: 0.76-1.20, </a:t>
            </a:r>
            <a:r>
              <a:rPr lang="en-GB" sz="800" dirty="0">
                <a:latin typeface="Helvetica Light" panose="020B0403020202020204" pitchFamily="34" charset="0"/>
              </a:rPr>
              <a:t>p</a:t>
            </a:r>
            <a:r>
              <a:rPr lang="en-NL" sz="800" dirty="0">
                <a:latin typeface="Helvetica Light" panose="020B0403020202020204" pitchFamily="34" charset="0"/>
              </a:rPr>
              <a:t>=0.689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FF6E5E3-AF8D-404D-8DEC-0CEB35999951}"/>
              </a:ext>
            </a:extLst>
          </p:cNvPr>
          <p:cNvSpPr/>
          <p:nvPr/>
        </p:nvSpPr>
        <p:spPr>
          <a:xfrm>
            <a:off x="2465046" y="1146341"/>
            <a:ext cx="1063321" cy="1531724"/>
          </a:xfrm>
          <a:prstGeom prst="rect">
            <a:avLst/>
          </a:prstGeom>
          <a:solidFill>
            <a:srgbClr val="4472C4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567DEF-17F1-A74D-B03A-F1F19B683E98}"/>
              </a:ext>
            </a:extLst>
          </p:cNvPr>
          <p:cNvSpPr txBox="1"/>
          <p:nvPr/>
        </p:nvSpPr>
        <p:spPr>
          <a:xfrm>
            <a:off x="2509176" y="1146341"/>
            <a:ext cx="9749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800" i="1" dirty="0">
                <a:solidFill>
                  <a:schemeClr val="accent1"/>
                </a:solidFill>
                <a:latin typeface="HELVETICA LIGHT" panose="020B0403020202020204" pitchFamily="34" charset="0"/>
              </a:rPr>
              <a:t>Treatment period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C36C12-D969-9749-93D0-E45D1F393F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238" y="4139718"/>
            <a:ext cx="4020967" cy="25131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4745809-7957-004E-BED2-76826FA96C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6213" y="4152092"/>
            <a:ext cx="1893172" cy="118323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A680A5B-420A-6045-B863-17480CCF1D62}"/>
              </a:ext>
            </a:extLst>
          </p:cNvPr>
          <p:cNvSpPr/>
          <p:nvPr/>
        </p:nvSpPr>
        <p:spPr>
          <a:xfrm>
            <a:off x="2492565" y="4152092"/>
            <a:ext cx="1063321" cy="1567960"/>
          </a:xfrm>
          <a:prstGeom prst="rect">
            <a:avLst/>
          </a:prstGeom>
          <a:solidFill>
            <a:srgbClr val="4472C4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851F49-953F-F541-ACAB-FCD733DCB614}"/>
              </a:ext>
            </a:extLst>
          </p:cNvPr>
          <p:cNvSpPr txBox="1"/>
          <p:nvPr/>
        </p:nvSpPr>
        <p:spPr>
          <a:xfrm>
            <a:off x="4025885" y="5554885"/>
            <a:ext cx="26616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L" sz="800" dirty="0">
                <a:latin typeface="Helvetica Light" panose="020B0403020202020204" pitchFamily="34" charset="0"/>
              </a:rPr>
              <a:t>HR: 0.51, 95%CI: 0.27-0.95, </a:t>
            </a:r>
            <a:r>
              <a:rPr lang="en-GB" sz="800" dirty="0">
                <a:latin typeface="Helvetica Light" panose="020B0403020202020204" pitchFamily="34" charset="0"/>
              </a:rPr>
              <a:t>p</a:t>
            </a:r>
            <a:r>
              <a:rPr lang="en-NL" sz="800" dirty="0">
                <a:latin typeface="Helvetica Light" panose="020B0403020202020204" pitchFamily="34" charset="0"/>
              </a:rPr>
              <a:t>=0.034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CEE370-2FCB-6B43-8C73-D3D949635277}"/>
              </a:ext>
            </a:extLst>
          </p:cNvPr>
          <p:cNvSpPr txBox="1"/>
          <p:nvPr/>
        </p:nvSpPr>
        <p:spPr>
          <a:xfrm>
            <a:off x="2487053" y="4190898"/>
            <a:ext cx="9749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800" i="1" dirty="0">
                <a:solidFill>
                  <a:schemeClr val="accent1"/>
                </a:solidFill>
                <a:latin typeface="HELVETICA LIGHT" panose="020B0403020202020204" pitchFamily="34" charset="0"/>
              </a:rPr>
              <a:t>Treatment period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416851C-C690-134A-A572-074B03105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9797" y="7313259"/>
            <a:ext cx="1853619" cy="122326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C49054E-D485-F345-9217-07EF49F7EC34}"/>
              </a:ext>
            </a:extLst>
          </p:cNvPr>
          <p:cNvSpPr txBox="1"/>
          <p:nvPr/>
        </p:nvSpPr>
        <p:spPr>
          <a:xfrm>
            <a:off x="4037820" y="8676125"/>
            <a:ext cx="26913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L" sz="800" dirty="0">
                <a:latin typeface="Helvetica Light" panose="020B0403020202020204" pitchFamily="34" charset="0"/>
              </a:rPr>
              <a:t>HR: 1.07, 95%CI: 0.63-1.80, </a:t>
            </a:r>
            <a:r>
              <a:rPr lang="en-GB" sz="800" dirty="0">
                <a:latin typeface="Helvetica Light" panose="020B0403020202020204" pitchFamily="34" charset="0"/>
              </a:rPr>
              <a:t>p</a:t>
            </a:r>
            <a:r>
              <a:rPr lang="en-NL" sz="800" dirty="0">
                <a:latin typeface="Helvetica Light" panose="020B0403020202020204" pitchFamily="34" charset="0"/>
              </a:rPr>
              <a:t>=0.814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13D70C2-49FD-DF4B-A72F-224898B9B603}"/>
              </a:ext>
            </a:extLst>
          </p:cNvPr>
          <p:cNvSpPr/>
          <p:nvPr/>
        </p:nvSpPr>
        <p:spPr>
          <a:xfrm>
            <a:off x="2465046" y="7307642"/>
            <a:ext cx="1063321" cy="1554471"/>
          </a:xfrm>
          <a:prstGeom prst="rect">
            <a:avLst/>
          </a:prstGeom>
          <a:solidFill>
            <a:srgbClr val="4472C4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66B2A16-06FE-C246-A846-80A52A7DEFE9}"/>
              </a:ext>
            </a:extLst>
          </p:cNvPr>
          <p:cNvSpPr txBox="1"/>
          <p:nvPr/>
        </p:nvSpPr>
        <p:spPr>
          <a:xfrm>
            <a:off x="2490924" y="7307643"/>
            <a:ext cx="9749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800" i="1" dirty="0">
                <a:solidFill>
                  <a:schemeClr val="accent1"/>
                </a:solidFill>
                <a:latin typeface="HELVETICA LIGHT" panose="020B0403020202020204" pitchFamily="34" charset="0"/>
              </a:rPr>
              <a:t>Treatment period</a:t>
            </a:r>
          </a:p>
        </p:txBody>
      </p:sp>
    </p:spTree>
    <p:extLst>
      <p:ext uri="{BB962C8B-B14F-4D97-AF65-F5344CB8AC3E}">
        <p14:creationId xmlns:p14="http://schemas.microsoft.com/office/powerpoint/2010/main" val="999886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73AF0-A1F4-4A4F-AE7D-D398B4A26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378" y="613804"/>
            <a:ext cx="5915025" cy="745629"/>
          </a:xfrm>
        </p:spPr>
        <p:txBody>
          <a:bodyPr/>
          <a:lstStyle/>
          <a:p>
            <a:r>
              <a:rPr lang="en-NL" dirty="0"/>
              <a:t>Figure 3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98E034B-8E1E-6C42-9BA1-14C6DE3B2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354" y="1710267"/>
            <a:ext cx="6858000" cy="2286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9A35868-2F1B-6C42-8E95-580EE2FBFC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110" y="3996267"/>
            <a:ext cx="6858000" cy="2286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A1D6C36-6933-F64C-AE93-839B74490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96267"/>
            <a:ext cx="685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34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2229</TotalTime>
  <Words>88</Words>
  <Application>Microsoft Macintosh PowerPoint</Application>
  <PresentationFormat>A4 Paper (210x297 mm)</PresentationFormat>
  <Paragraphs>20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Helvetica Light</vt:lpstr>
      <vt:lpstr>Helvetica Light</vt:lpstr>
      <vt:lpstr>Office Theme</vt:lpstr>
      <vt:lpstr>Counter COVID study </vt:lpstr>
      <vt:lpstr>Table 1</vt:lpstr>
      <vt:lpstr>Table 2</vt:lpstr>
      <vt:lpstr>Table 3</vt:lpstr>
      <vt:lpstr>Figure 1</vt:lpstr>
      <vt:lpstr>Figure 2</vt:lpstr>
      <vt:lpstr>Figure 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Counter COVID study </dc:title>
  <dc:creator>Handoko-de Man, F.S. (Frances)</dc:creator>
  <cp:lastModifiedBy>Handoko-de Man, F.S. (Frances)</cp:lastModifiedBy>
  <cp:revision>40</cp:revision>
  <dcterms:created xsi:type="dcterms:W3CDTF">2021-02-11T17:54:29Z</dcterms:created>
  <dcterms:modified xsi:type="dcterms:W3CDTF">2021-02-18T15:49:58Z</dcterms:modified>
</cp:coreProperties>
</file>